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55_AFEB26BA.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58_E3A0AABA.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Lst>
  <p:notesMasterIdLst>
    <p:notesMasterId r:id="rId27"/>
  </p:notesMasterIdLst>
  <p:handoutMasterIdLst>
    <p:handoutMasterId r:id="rId28"/>
  </p:handoutMasterIdLst>
  <p:sldIdLst>
    <p:sldId id="312" r:id="rId5"/>
    <p:sldId id="330" r:id="rId6"/>
    <p:sldId id="328" r:id="rId7"/>
    <p:sldId id="331" r:id="rId8"/>
    <p:sldId id="349" r:id="rId9"/>
    <p:sldId id="350" r:id="rId10"/>
    <p:sldId id="351" r:id="rId11"/>
    <p:sldId id="339" r:id="rId12"/>
    <p:sldId id="340" r:id="rId13"/>
    <p:sldId id="341" r:id="rId14"/>
    <p:sldId id="332" r:id="rId15"/>
    <p:sldId id="343" r:id="rId16"/>
    <p:sldId id="344" r:id="rId17"/>
    <p:sldId id="345" r:id="rId18"/>
    <p:sldId id="333" r:id="rId19"/>
    <p:sldId id="346" r:id="rId20"/>
    <p:sldId id="347" r:id="rId21"/>
    <p:sldId id="348" r:id="rId22"/>
    <p:sldId id="334" r:id="rId23"/>
    <p:sldId id="336" r:id="rId24"/>
    <p:sldId id="335" r:id="rId25"/>
    <p:sldId id="326" r:id="rId2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616" userDrawn="1">
          <p15:clr>
            <a:srgbClr val="A4A3A4"/>
          </p15:clr>
        </p15:guide>
        <p15:guide id="4" orient="horz" pos="3264" userDrawn="1">
          <p15:clr>
            <a:srgbClr val="A4A3A4"/>
          </p15:clr>
        </p15:guide>
        <p15:guide id="5" pos="6912" userDrawn="1">
          <p15:clr>
            <a:srgbClr val="A4A3A4"/>
          </p15:clr>
        </p15:guide>
        <p15:guide id="6" orient="horz" userDrawn="1">
          <p15:clr>
            <a:srgbClr val="A4A3A4"/>
          </p15:clr>
        </p15:guide>
        <p15:guide id="7" orient="horz" pos="4008" userDrawn="1">
          <p15:clr>
            <a:srgbClr val="A4A3A4"/>
          </p15:clr>
        </p15:guide>
        <p15:guide id="9" orient="horz" pos="2352" userDrawn="1">
          <p15:clr>
            <a:srgbClr val="A4A3A4"/>
          </p15:clr>
        </p15:guide>
        <p15:guide id="12" pos="6696"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5" pos="5256" userDrawn="1">
          <p15:clr>
            <a:srgbClr val="A4A3A4"/>
          </p15:clr>
        </p15:guide>
        <p15:guide id="26" pos="726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B34831DB-DBAA-2504-8907-61E73E641B79}" name="Megan RangelLynch" initials="MR" userId="S::Megan.Rangel-Lynch@nau.edu::5d126797-6708-44e8-89a8-5ccbd8a88ab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DFC"/>
    <a:srgbClr val="202C8F"/>
    <a:srgbClr val="FDFBF6"/>
    <a:srgbClr val="AAC4E9"/>
    <a:srgbClr val="F5CDCE"/>
    <a:srgbClr val="DF8C8C"/>
    <a:srgbClr val="D4D593"/>
    <a:srgbClr val="E6F0FE"/>
    <a:srgbClr val="CDBE8A"/>
    <a:srgbClr val="FFEF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799" autoAdjust="0"/>
    <p:restoredTop sz="71802" autoAdjust="0"/>
  </p:normalViewPr>
  <p:slideViewPr>
    <p:cSldViewPr snapToGrid="0">
      <p:cViewPr varScale="1">
        <p:scale>
          <a:sx n="57" d="100"/>
          <a:sy n="57" d="100"/>
        </p:scale>
        <p:origin x="2058" y="78"/>
      </p:cViewPr>
      <p:guideLst>
        <p:guide orient="horz" pos="2616"/>
        <p:guide orient="horz" pos="3264"/>
        <p:guide pos="6912"/>
        <p:guide orient="horz"/>
        <p:guide orient="horz" pos="4008"/>
        <p:guide orient="horz" pos="2352"/>
        <p:guide pos="6696"/>
        <p:guide pos="2136"/>
        <p:guide pos="2760"/>
        <p:guide pos="3288"/>
        <p:guide pos="4032"/>
        <p:guide pos="4392"/>
        <p:guide pos="4944"/>
        <p:guide pos="5544"/>
        <p:guide pos="6072"/>
        <p:guide orient="horz" pos="2448"/>
        <p:guide pos="5256"/>
        <p:guide pos="7261"/>
      </p:guideLst>
    </p:cSldViewPr>
  </p:slideViewPr>
  <p:notesTextViewPr>
    <p:cViewPr>
      <p:scale>
        <a:sx n="75" d="100"/>
        <a:sy n="75"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RangelLynch" userId="5d126797-6708-44e8-89a8-5ccbd8a88ab2" providerId="ADAL" clId="{72ACAF09-E05A-44C7-960A-072A9DB45405}"/>
    <pc:docChg chg="custSel delSld modSld">
      <pc:chgData name="Megan RangelLynch" userId="5d126797-6708-44e8-89a8-5ccbd8a88ab2" providerId="ADAL" clId="{72ACAF09-E05A-44C7-960A-072A9DB45405}" dt="2025-01-09T18:58:24.086" v="33" actId="20577"/>
      <pc:docMkLst>
        <pc:docMk/>
      </pc:docMkLst>
      <pc:sldChg chg="delSp modSp mod modNotesTx">
        <pc:chgData name="Megan RangelLynch" userId="5d126797-6708-44e8-89a8-5ccbd8a88ab2" providerId="ADAL" clId="{72ACAF09-E05A-44C7-960A-072A9DB45405}" dt="2025-01-09T18:58:24.086" v="33" actId="20577"/>
        <pc:sldMkLst>
          <pc:docMk/>
          <pc:sldMk cId="2202437675" sldId="312"/>
        </pc:sldMkLst>
        <pc:spChg chg="mod">
          <ac:chgData name="Megan RangelLynch" userId="5d126797-6708-44e8-89a8-5ccbd8a88ab2" providerId="ADAL" clId="{72ACAF09-E05A-44C7-960A-072A9DB45405}" dt="2025-01-09T16:55:57.452" v="17" actId="1037"/>
          <ac:spMkLst>
            <pc:docMk/>
            <pc:sldMk cId="2202437675" sldId="312"/>
            <ac:spMk id="5" creationId="{04F5A23A-DF8F-6E15-3B01-C366B41AB2E2}"/>
          </ac:spMkLst>
        </pc:spChg>
        <pc:picChg chg="del">
          <ac:chgData name="Megan RangelLynch" userId="5d126797-6708-44e8-89a8-5ccbd8a88ab2" providerId="ADAL" clId="{72ACAF09-E05A-44C7-960A-072A9DB45405}" dt="2025-01-09T16:55:29.989" v="4" actId="478"/>
          <ac:picMkLst>
            <pc:docMk/>
            <pc:sldMk cId="2202437675" sldId="312"/>
            <ac:picMk id="3" creationId="{82DA8152-638D-4F95-15D5-0A31C1E48FB0}"/>
          </ac:picMkLst>
        </pc:picChg>
        <pc:picChg chg="mod">
          <ac:chgData name="Megan RangelLynch" userId="5d126797-6708-44e8-89a8-5ccbd8a88ab2" providerId="ADAL" clId="{72ACAF09-E05A-44C7-960A-072A9DB45405}" dt="2025-01-09T16:55:57.452" v="17" actId="1037"/>
          <ac:picMkLst>
            <pc:docMk/>
            <pc:sldMk cId="2202437675" sldId="312"/>
            <ac:picMk id="8" creationId="{EDD45770-E4BE-6907-CA33-E6562299EA84}"/>
          </ac:picMkLst>
        </pc:picChg>
        <pc:picChg chg="del">
          <ac:chgData name="Megan RangelLynch" userId="5d126797-6708-44e8-89a8-5ccbd8a88ab2" providerId="ADAL" clId="{72ACAF09-E05A-44C7-960A-072A9DB45405}" dt="2025-01-09T16:55:28.877" v="2" actId="478"/>
          <ac:picMkLst>
            <pc:docMk/>
            <pc:sldMk cId="2202437675" sldId="312"/>
            <ac:picMk id="14" creationId="{D4ABB9F1-DCA1-09A7-83B6-19E5120DC8D7}"/>
          </ac:picMkLst>
        </pc:picChg>
        <pc:picChg chg="del">
          <ac:chgData name="Megan RangelLynch" userId="5d126797-6708-44e8-89a8-5ccbd8a88ab2" providerId="ADAL" clId="{72ACAF09-E05A-44C7-960A-072A9DB45405}" dt="2025-01-09T16:55:29.471" v="3" actId="478"/>
          <ac:picMkLst>
            <pc:docMk/>
            <pc:sldMk cId="2202437675" sldId="312"/>
            <ac:picMk id="15" creationId="{1AC43163-70A0-FE0B-CCB9-AF8897876B4B}"/>
          </ac:picMkLst>
        </pc:picChg>
        <pc:picChg chg="del">
          <ac:chgData name="Megan RangelLynch" userId="5d126797-6708-44e8-89a8-5ccbd8a88ab2" providerId="ADAL" clId="{72ACAF09-E05A-44C7-960A-072A9DB45405}" dt="2025-01-09T16:55:30.732" v="5" actId="478"/>
          <ac:picMkLst>
            <pc:docMk/>
            <pc:sldMk cId="2202437675" sldId="312"/>
            <ac:picMk id="16" creationId="{3DB06E3E-C1D8-2FD2-846E-643009803CF3}"/>
          </ac:picMkLst>
        </pc:picChg>
        <pc:picChg chg="mod">
          <ac:chgData name="Megan RangelLynch" userId="5d126797-6708-44e8-89a8-5ccbd8a88ab2" providerId="ADAL" clId="{72ACAF09-E05A-44C7-960A-072A9DB45405}" dt="2025-01-09T16:55:57.452" v="17" actId="1037"/>
          <ac:picMkLst>
            <pc:docMk/>
            <pc:sldMk cId="2202437675" sldId="312"/>
            <ac:picMk id="21" creationId="{56CC8395-26CD-CD19-09D5-3C10CCB59847}"/>
          </ac:picMkLst>
        </pc:picChg>
      </pc:sldChg>
      <pc:sldChg chg="del">
        <pc:chgData name="Megan RangelLynch" userId="5d126797-6708-44e8-89a8-5ccbd8a88ab2" providerId="ADAL" clId="{72ACAF09-E05A-44C7-960A-072A9DB45405}" dt="2025-01-09T16:56:05.116" v="18" actId="47"/>
        <pc:sldMkLst>
          <pc:docMk/>
          <pc:sldMk cId="3448654552" sldId="325"/>
        </pc:sldMkLst>
      </pc:sldChg>
      <pc:sldChg chg="modNotesTx">
        <pc:chgData name="Megan RangelLynch" userId="5d126797-6708-44e8-89a8-5ccbd8a88ab2" providerId="ADAL" clId="{72ACAF09-E05A-44C7-960A-072A9DB45405}" dt="2025-01-09T16:58:14.683" v="32" actId="20577"/>
        <pc:sldMkLst>
          <pc:docMk/>
          <pc:sldMk cId="2543628997" sldId="326"/>
        </pc:sldMkLst>
      </pc:sldChg>
      <pc:sldChg chg="modNotesTx">
        <pc:chgData name="Megan RangelLynch" userId="5d126797-6708-44e8-89a8-5ccbd8a88ab2" providerId="ADAL" clId="{72ACAF09-E05A-44C7-960A-072A9DB45405}" dt="2025-01-09T16:56:33.660" v="23" actId="20577"/>
        <pc:sldMkLst>
          <pc:docMk/>
          <pc:sldMk cId="1160425796" sldId="328"/>
        </pc:sldMkLst>
      </pc:sldChg>
      <pc:sldChg chg="modNotesTx">
        <pc:chgData name="Megan RangelLynch" userId="5d126797-6708-44e8-89a8-5ccbd8a88ab2" providerId="ADAL" clId="{72ACAF09-E05A-44C7-960A-072A9DB45405}" dt="2025-01-09T16:56:12.640" v="19" actId="20577"/>
        <pc:sldMkLst>
          <pc:docMk/>
          <pc:sldMk cId="1228773" sldId="330"/>
        </pc:sldMkLst>
      </pc:sldChg>
      <pc:sldChg chg="del">
        <pc:chgData name="Megan RangelLynch" userId="5d126797-6708-44e8-89a8-5ccbd8a88ab2" providerId="ADAL" clId="{72ACAF09-E05A-44C7-960A-072A9DB45405}" dt="2025-01-09T16:56:19.962" v="20" actId="2696"/>
        <pc:sldMkLst>
          <pc:docMk/>
          <pc:sldMk cId="3556166113" sldId="338"/>
        </pc:sldMkLst>
      </pc:sldChg>
      <pc:sldChg chg="modNotesTx">
        <pc:chgData name="Megan RangelLynch" userId="5d126797-6708-44e8-89a8-5ccbd8a88ab2" providerId="ADAL" clId="{72ACAF09-E05A-44C7-960A-072A9DB45405}" dt="2025-01-09T16:57:01.071" v="24" actId="313"/>
        <pc:sldMkLst>
          <pc:docMk/>
          <pc:sldMk cId="2799628244" sldId="339"/>
        </pc:sldMkLst>
      </pc:sldChg>
      <pc:sldChg chg="modNotesTx">
        <pc:chgData name="Megan RangelLynch" userId="5d126797-6708-44e8-89a8-5ccbd8a88ab2" providerId="ADAL" clId="{72ACAF09-E05A-44C7-960A-072A9DB45405}" dt="2025-01-09T16:57:06.592" v="25" actId="20577"/>
        <pc:sldMkLst>
          <pc:docMk/>
          <pc:sldMk cId="3754643766" sldId="340"/>
        </pc:sldMkLst>
      </pc:sldChg>
      <pc:sldChg chg="modNotesTx">
        <pc:chgData name="Megan RangelLynch" userId="5d126797-6708-44e8-89a8-5ccbd8a88ab2" providerId="ADAL" clId="{72ACAF09-E05A-44C7-960A-072A9DB45405}" dt="2025-01-09T16:57:14.770" v="27" actId="313"/>
        <pc:sldMkLst>
          <pc:docMk/>
          <pc:sldMk cId="2951423674" sldId="341"/>
        </pc:sldMkLst>
      </pc:sldChg>
      <pc:sldChg chg="modNotesTx">
        <pc:chgData name="Megan RangelLynch" userId="5d126797-6708-44e8-89a8-5ccbd8a88ab2" providerId="ADAL" clId="{72ACAF09-E05A-44C7-960A-072A9DB45405}" dt="2025-01-09T16:57:21.660" v="28" actId="20577"/>
        <pc:sldMkLst>
          <pc:docMk/>
          <pc:sldMk cId="3836590939" sldId="343"/>
        </pc:sldMkLst>
      </pc:sldChg>
      <pc:sldChg chg="del">
        <pc:chgData name="Megan RangelLynch" userId="5d126797-6708-44e8-89a8-5ccbd8a88ab2" providerId="ADAL" clId="{72ACAF09-E05A-44C7-960A-072A9DB45405}" dt="2025-01-09T16:58:10.506" v="31" actId="47"/>
        <pc:sldMkLst>
          <pc:docMk/>
          <pc:sldMk cId="1317356157" sldId="352"/>
        </pc:sldMkLst>
      </pc:sldChg>
      <pc:sldChg chg="del">
        <pc:chgData name="Megan RangelLynch" userId="5d126797-6708-44e8-89a8-5ccbd8a88ab2" providerId="ADAL" clId="{72ACAF09-E05A-44C7-960A-072A9DB45405}" dt="2025-01-09T16:58:08.575" v="30" actId="47"/>
        <pc:sldMkLst>
          <pc:docMk/>
          <pc:sldMk cId="151377239" sldId="353"/>
        </pc:sldMkLst>
      </pc:sldChg>
      <pc:sldChg chg="del">
        <pc:chgData name="Megan RangelLynch" userId="5d126797-6708-44e8-89a8-5ccbd8a88ab2" providerId="ADAL" clId="{72ACAF09-E05A-44C7-960A-072A9DB45405}" dt="2025-01-09T16:55:21.574" v="0" actId="47"/>
        <pc:sldMkLst>
          <pc:docMk/>
          <pc:sldMk cId="1804619007" sldId="357"/>
        </pc:sldMkLst>
      </pc:sldChg>
      <pc:sldChg chg="del">
        <pc:chgData name="Megan RangelLynch" userId="5d126797-6708-44e8-89a8-5ccbd8a88ab2" providerId="ADAL" clId="{72ACAF09-E05A-44C7-960A-072A9DB45405}" dt="2025-01-09T16:57:47.590" v="29" actId="47"/>
        <pc:sldMkLst>
          <pc:docMk/>
          <pc:sldMk cId="3308603917" sldId="358"/>
        </pc:sldMkLst>
      </pc:sldChg>
    </pc:docChg>
  </pc:docChgLst>
</pc:chgInfo>
</file>

<file path=ppt/comments/modernComment_155_AFEB26BA.xml><?xml version="1.0" encoding="utf-8"?>
<p188:cmLst xmlns:a="http://schemas.openxmlformats.org/drawingml/2006/main" xmlns:r="http://schemas.openxmlformats.org/officeDocument/2006/relationships" xmlns:p188="http://schemas.microsoft.com/office/powerpoint/2018/8/main">
  <p188:cm id="{A233729E-5F60-44C7-9DB7-2E3A6648D688}" authorId="{B34831DB-DBAA-2504-8907-61E73E641B79}" created="2024-10-21T18:20:24.951">
    <pc:sldMkLst xmlns:pc="http://schemas.microsoft.com/office/powerpoint/2013/main/command">
      <pc:docMk/>
      <pc:sldMk cId="2951423674" sldId="341"/>
    </pc:sldMkLst>
    <p188:txBody>
      <a:bodyPr/>
      <a:lstStyle/>
      <a:p>
        <a:r>
          <a:rPr lang="en-US"/>
          <a:t>Staff may need to evacuate even if business isnt in zone. Have a plan even if threats arent direct to business</a:t>
        </a:r>
      </a:p>
    </p188:txBody>
  </p188:cm>
</p188:cmLst>
</file>

<file path=ppt/comments/modernComment_158_E3A0AABA.xml><?xml version="1.0" encoding="utf-8"?>
<p188:cmLst xmlns:a="http://schemas.openxmlformats.org/drawingml/2006/main" xmlns:r="http://schemas.openxmlformats.org/officeDocument/2006/relationships" xmlns:p188="http://schemas.microsoft.com/office/powerpoint/2018/8/main">
  <p188:cm id="{12EDCB9B-905F-4082-9A0D-3C69595030FC}" authorId="{B34831DB-DBAA-2504-8907-61E73E641B79}" created="2024-10-16T20:22:13.019">
    <ac:deMkLst xmlns:ac="http://schemas.microsoft.com/office/drawing/2013/main/command">
      <pc:docMk xmlns:pc="http://schemas.microsoft.com/office/powerpoint/2013/main/command"/>
      <pc:sldMk xmlns:pc="http://schemas.microsoft.com/office/powerpoint/2013/main/command" cId="3818957498" sldId="344"/>
      <ac:spMk id="4" creationId="{40F959DA-991E-F804-6B40-E63353D93233}"/>
    </ac:deMkLst>
    <p188:txBody>
      <a:bodyPr/>
      <a:lstStyle/>
      <a:p>
        <a:r>
          <a:rPr lang="en-US"/>
          <a:t>How do we want to navigate this slide with the uncertainty of insurance in PTLS as a high risk area.</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426ABF-A8C0-D94B-8DA4-89B3D95177FD}"/>
              </a:ext>
            </a:extLst>
          </p:cNvPr>
          <p:cNvSpPr>
            <a:spLocks noGrp="1"/>
          </p:cNvSpPr>
          <p:nvPr>
            <p:ph type="hdr" sz="quarter"/>
          </p:nvPr>
        </p:nvSpPr>
        <p:spPr>
          <a:xfrm>
            <a:off x="0" y="0"/>
            <a:ext cx="3037840" cy="466030"/>
          </a:xfrm>
          <a:prstGeom prst="rect">
            <a:avLst/>
          </a:prstGeom>
        </p:spPr>
        <p:txBody>
          <a:bodyPr vert="horz" lIns="39136" tIns="19568" rIns="39136" bIns="19568" rtlCol="0"/>
          <a:lstStyle>
            <a:lvl1pPr algn="l">
              <a:defRPr sz="500"/>
            </a:lvl1pPr>
          </a:lstStyle>
          <a:p>
            <a:endParaRPr lang="en-US"/>
          </a:p>
        </p:txBody>
      </p:sp>
      <p:sp>
        <p:nvSpPr>
          <p:cNvPr id="3" name="Date Placeholder 2">
            <a:extLst>
              <a:ext uri="{FF2B5EF4-FFF2-40B4-BE49-F238E27FC236}">
                <a16:creationId xmlns:a16="http://schemas.microsoft.com/office/drawing/2014/main" id="{F73E1C36-C21F-0B70-27E7-5B59DAE27561}"/>
              </a:ext>
            </a:extLst>
          </p:cNvPr>
          <p:cNvSpPr>
            <a:spLocks noGrp="1"/>
          </p:cNvSpPr>
          <p:nvPr>
            <p:ph type="dt" sz="quarter" idx="1"/>
          </p:nvPr>
        </p:nvSpPr>
        <p:spPr>
          <a:xfrm>
            <a:off x="3970937" y="0"/>
            <a:ext cx="3037840" cy="466030"/>
          </a:xfrm>
          <a:prstGeom prst="rect">
            <a:avLst/>
          </a:prstGeom>
        </p:spPr>
        <p:txBody>
          <a:bodyPr vert="horz" lIns="39136" tIns="19568" rIns="39136" bIns="19568" rtlCol="0"/>
          <a:lstStyle>
            <a:lvl1pPr algn="r">
              <a:defRPr sz="500"/>
            </a:lvl1pPr>
          </a:lstStyle>
          <a:p>
            <a:fld id="{AA970FB6-164E-0840-A35B-09E9F3D45F76}" type="datetimeyyyy">
              <a:rPr lang="en-US" smtClean="0"/>
              <a:t>2025</a:t>
            </a:fld>
            <a:endParaRPr lang="en-US"/>
          </a:p>
        </p:txBody>
      </p:sp>
      <p:sp>
        <p:nvSpPr>
          <p:cNvPr id="4" name="Footer Placeholder 3">
            <a:extLst>
              <a:ext uri="{FF2B5EF4-FFF2-40B4-BE49-F238E27FC236}">
                <a16:creationId xmlns:a16="http://schemas.microsoft.com/office/drawing/2014/main" id="{E5942066-244B-8673-5E9A-26E4265AD0B2}"/>
              </a:ext>
            </a:extLst>
          </p:cNvPr>
          <p:cNvSpPr>
            <a:spLocks noGrp="1"/>
          </p:cNvSpPr>
          <p:nvPr>
            <p:ph type="ftr" sz="quarter" idx="2"/>
          </p:nvPr>
        </p:nvSpPr>
        <p:spPr>
          <a:xfrm>
            <a:off x="0" y="8830370"/>
            <a:ext cx="3037840" cy="466030"/>
          </a:xfrm>
          <a:prstGeom prst="rect">
            <a:avLst/>
          </a:prstGeom>
        </p:spPr>
        <p:txBody>
          <a:bodyPr vert="horz" lIns="39136" tIns="19568" rIns="39136" bIns="19568" rtlCol="0" anchor="b"/>
          <a:lstStyle>
            <a:lvl1pPr algn="l">
              <a:defRPr sz="500"/>
            </a:lvl1pPr>
          </a:lstStyle>
          <a:p>
            <a:endParaRPr lang="en-US"/>
          </a:p>
        </p:txBody>
      </p:sp>
      <p:sp>
        <p:nvSpPr>
          <p:cNvPr id="5" name="Slide Number Placeholder 4">
            <a:extLst>
              <a:ext uri="{FF2B5EF4-FFF2-40B4-BE49-F238E27FC236}">
                <a16:creationId xmlns:a16="http://schemas.microsoft.com/office/drawing/2014/main" id="{2530EE97-1F54-6631-A4BB-FD938296488E}"/>
              </a:ext>
            </a:extLst>
          </p:cNvPr>
          <p:cNvSpPr>
            <a:spLocks noGrp="1"/>
          </p:cNvSpPr>
          <p:nvPr>
            <p:ph type="sldNum" sz="quarter" idx="3"/>
          </p:nvPr>
        </p:nvSpPr>
        <p:spPr>
          <a:xfrm>
            <a:off x="3970937" y="8830370"/>
            <a:ext cx="3037840" cy="466030"/>
          </a:xfrm>
          <a:prstGeom prst="rect">
            <a:avLst/>
          </a:prstGeom>
        </p:spPr>
        <p:txBody>
          <a:bodyPr vert="horz" lIns="39136" tIns="19568" rIns="39136" bIns="19568" rtlCol="0" anchor="b"/>
          <a:lstStyle>
            <a:lvl1pPr algn="r">
              <a:defRPr sz="500"/>
            </a:lvl1pPr>
          </a:lstStyle>
          <a:p>
            <a:fld id="{420BD0AB-C59E-4A46-83D3-F07787446BA0}" type="slidenum">
              <a:rPr lang="en-US" smtClean="0"/>
              <a:t>‹#›</a:t>
            </a:fld>
            <a:endParaRPr lang="en-US"/>
          </a:p>
        </p:txBody>
      </p:sp>
    </p:spTree>
    <p:extLst>
      <p:ext uri="{BB962C8B-B14F-4D97-AF65-F5344CB8AC3E}">
        <p14:creationId xmlns:p14="http://schemas.microsoft.com/office/powerpoint/2010/main" val="413378359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hf hdr="0" ftr="0"/>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endParaRPr lang="en-US" dirty="0"/>
          </a:p>
        </p:txBody>
      </p:sp>
    </p:spTree>
    <p:extLst>
      <p:ext uri="{BB962C8B-B14F-4D97-AF65-F5344CB8AC3E}">
        <p14:creationId xmlns:p14="http://schemas.microsoft.com/office/powerpoint/2010/main" val="2997654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r>
              <a:rPr lang="en-US" sz="800" dirty="0">
                <a:solidFill>
                  <a:srgbClr val="000000"/>
                </a:solidFill>
                <a:latin typeface="Arial" panose="020B0604020202020204" pitchFamily="34" charset="0"/>
              </a:rPr>
              <a:t>Business owners invest a tremendous amount of time, money and resources to make their ventures successful, so it would seem natural for owners to take steps to protect those investments</a:t>
            </a:r>
          </a:p>
          <a:p>
            <a:endParaRPr lang="en-US" sz="800" dirty="0">
              <a:solidFill>
                <a:srgbClr val="000000"/>
              </a:solidFill>
              <a:latin typeface="Arial" panose="020B0604020202020204" pitchFamily="34" charset="0"/>
            </a:endParaRPr>
          </a:p>
          <a:p>
            <a:pPr defTabSz="195682">
              <a:defRPr/>
            </a:pPr>
            <a:r>
              <a:rPr lang="en-US" sz="800" dirty="0">
                <a:solidFill>
                  <a:srgbClr val="000000"/>
                </a:solidFill>
                <a:latin typeface="Arial" panose="020B0604020202020204" pitchFamily="34" charset="0"/>
              </a:rPr>
              <a:t>How quickly a company can get back to business after a fire depends on emergency planning done today. Preparedness helps to minimize the negative impact of an unexpected event and limits the number of hasty decisions needing to be made in stressful </a:t>
            </a:r>
            <a:r>
              <a:rPr lang="en-US" sz="800" dirty="0" err="1">
                <a:solidFill>
                  <a:srgbClr val="000000"/>
                </a:solidFill>
                <a:latin typeface="Arial" panose="020B0604020202020204" pitchFamily="34" charset="0"/>
              </a:rPr>
              <a:t>coniditons</a:t>
            </a:r>
            <a:r>
              <a:rPr lang="en-US" sz="800" dirty="0">
                <a:solidFill>
                  <a:srgbClr val="000000"/>
                </a:solidFill>
                <a:latin typeface="Arial" panose="020B0604020202020204" pitchFamily="34" charset="0"/>
              </a:rPr>
              <a:t>. Planning enhances a company's ability to recover from financial losses, loss of market share, damages to equipment or products, and business interruption.</a:t>
            </a:r>
          </a:p>
          <a:p>
            <a:endParaRPr lang="en-US" dirty="0"/>
          </a:p>
          <a:p>
            <a:pPr algn="l"/>
            <a:r>
              <a:rPr lang="en-US" dirty="0"/>
              <a:t>The goal for today is to have you all leave with a plan on how to be less disrupted by a wildfire, resume operations sooner, and recover faster. </a:t>
            </a:r>
            <a:r>
              <a:rPr lang="en-US" sz="1800" b="0" i="0" u="none" strike="noStrike" baseline="0" dirty="0">
                <a:solidFill>
                  <a:srgbClr val="000000"/>
                </a:solidFill>
                <a:latin typeface="Source Sans Pro" panose="020B0503030403020204" pitchFamily="34" charset="0"/>
              </a:rPr>
              <a:t>Today I hope to breaks down activities to make the process of planning for and recovering from a disaster manageable </a:t>
            </a:r>
            <a:endParaRPr lang="en-US" dirty="0"/>
          </a:p>
        </p:txBody>
      </p:sp>
    </p:spTree>
    <p:extLst>
      <p:ext uri="{BB962C8B-B14F-4D97-AF65-F5344CB8AC3E}">
        <p14:creationId xmlns:p14="http://schemas.microsoft.com/office/powerpoint/2010/main" val="1090519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pPr defTabSz="195682">
              <a:defRPr/>
            </a:pPr>
            <a:endParaRPr lang="en-US" dirty="0"/>
          </a:p>
          <a:p>
            <a:pPr defTabSz="195682">
              <a:defRPr/>
            </a:pPr>
            <a:r>
              <a:rPr lang="en-US" dirty="0"/>
              <a:t>Continuity plans are not disaster recovery plans. </a:t>
            </a:r>
            <a:r>
              <a:rPr lang="en-US" sz="800" dirty="0">
                <a:solidFill>
                  <a:srgbClr val="000000"/>
                </a:solidFill>
                <a:latin typeface="Arial" panose="020B0604020202020204" pitchFamily="34" charset="0"/>
              </a:rPr>
              <a:t>Continuity of operations planning involves looking at your business from inside and out to determine the people, resources and procedures that are absolutely essential to keep your operation running.</a:t>
            </a:r>
          </a:p>
        </p:txBody>
      </p:sp>
    </p:spTree>
    <p:extLst>
      <p:ext uri="{BB962C8B-B14F-4D97-AF65-F5344CB8AC3E}">
        <p14:creationId xmlns:p14="http://schemas.microsoft.com/office/powerpoint/2010/main" val="1284879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r>
              <a:rPr lang="en-US"/>
              <a:t>In this section we ae going to identify the business functions and processes that are critical to the survival of your business</a:t>
            </a:r>
          </a:p>
        </p:txBody>
      </p:sp>
    </p:spTree>
    <p:extLst>
      <p:ext uri="{BB962C8B-B14F-4D97-AF65-F5344CB8AC3E}">
        <p14:creationId xmlns:p14="http://schemas.microsoft.com/office/powerpoint/2010/main" val="1906959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CONTEXT: This activity assists in identifying functions and assets that are important to preserve and protect, and also prioritize post-disaster.</a:t>
            </a:r>
          </a:p>
          <a:p>
            <a:endParaRPr lang="en-US" sz="800" b="0" i="0" u="none" strike="noStrike" baseline="0" dirty="0">
              <a:solidFill>
                <a:srgbClr val="000000"/>
              </a:solidFill>
              <a:latin typeface="Source Sans Pro" panose="020B0503030403020204" pitchFamily="34" charset="0"/>
            </a:endParaRPr>
          </a:p>
          <a:p>
            <a:r>
              <a:rPr lang="en-US" sz="800" b="0" i="0" u="none" strike="noStrike" baseline="0" dirty="0">
                <a:solidFill>
                  <a:srgbClr val="000000"/>
                </a:solidFill>
                <a:latin typeface="Source Sans Pro" panose="020B0503030403020204" pitchFamily="34" charset="0"/>
              </a:rPr>
              <a:t>This goal of this planning to think about the consequences that would result if a particular business function could not be performed and determine whether there might be work-arounds to minimize disruption. This can inform potential recovery and resilience strategies that you can use to get your business operating quickly. </a:t>
            </a:r>
            <a:endParaRPr lang="en-US" dirty="0"/>
          </a:p>
          <a:p>
            <a:endParaRPr lang="en-US" dirty="0"/>
          </a:p>
          <a:p>
            <a:r>
              <a:rPr lang="en-US" dirty="0"/>
              <a:t>Question 2 can include things such as production/service delivery; manufacturing; customer service; sales/marketing; purchasing; accounting/finance; human resources; administration; and information technology? </a:t>
            </a:r>
          </a:p>
          <a:p>
            <a:r>
              <a:rPr lang="en-US" sz="1800" b="0" i="0" u="none" strike="noStrike" baseline="0" dirty="0">
                <a:solidFill>
                  <a:srgbClr val="000000"/>
                </a:solidFill>
                <a:latin typeface="Source Sans Pro" panose="020B0503030403020204" pitchFamily="34" charset="0"/>
              </a:rPr>
              <a:t>Start with those most critical to keeping your business running if there is a disruption. For those functions that are less critical, think about how long the business can manage without conducting them. </a:t>
            </a:r>
          </a:p>
          <a:p>
            <a:endParaRPr lang="en-US" dirty="0"/>
          </a:p>
          <a:p>
            <a:r>
              <a:rPr lang="en-US" sz="1800" b="0" i="0" u="none" strike="noStrike" baseline="0" dirty="0">
                <a:solidFill>
                  <a:srgbClr val="000000"/>
                </a:solidFill>
                <a:latin typeface="Source Sans Pro" panose="020B0503030403020204" pitchFamily="34" charset="0"/>
              </a:rPr>
              <a:t>Having redundancies in business functions can help you resume operations faster. For example, there may be a particular employee who is knowledgeable about executing a certain task; a redundancy would be to train another employee to learn the needed skill during periods of reduced activity. A good strategy is to eliminate any single point of failure, like having only one supplier for a critical item. Generating options in advance of a disaster can make the resumption of your business functions easier when something happens. </a:t>
            </a:r>
            <a:endParaRPr lang="en-US" dirty="0"/>
          </a:p>
        </p:txBody>
      </p:sp>
    </p:spTree>
    <p:extLst>
      <p:ext uri="{BB962C8B-B14F-4D97-AF65-F5344CB8AC3E}">
        <p14:creationId xmlns:p14="http://schemas.microsoft.com/office/powerpoint/2010/main" val="2110581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baseline="0" dirty="0">
                <a:solidFill>
                  <a:srgbClr val="000000"/>
                </a:solidFill>
                <a:latin typeface="Source Sans Pro" panose="020B0503030403020204" pitchFamily="34" charset="0"/>
              </a:rPr>
              <a:t>Many successful businesses have specialized equipment, supplies or technology that can play a critical part in making their business operations effective. </a:t>
            </a:r>
            <a:r>
              <a:rPr lang="en-US" sz="1800" dirty="0">
                <a:solidFill>
                  <a:srgbClr val="000000"/>
                </a:solidFill>
                <a:latin typeface="Arial" panose="020B0604020202020204" pitchFamily="34" charset="0"/>
              </a:rPr>
              <a:t>If these items failed or were unavailable, the business may have to restrict production of goods and services or be forced to shut down. </a:t>
            </a:r>
            <a:r>
              <a:rPr lang="en-US" sz="1800" b="0" i="0" u="none" strike="noStrike" baseline="0" dirty="0">
                <a:solidFill>
                  <a:srgbClr val="000000"/>
                </a:solidFill>
                <a:latin typeface="Source Sans Pro" panose="020B0503030403020204" pitchFamily="34" charset="0"/>
              </a:rPr>
              <a:t>Identifying critical equipment and inventory that is necessary for your business’ essential functions will enable you to determine the steps that will allow you to reestablish operations quickly should a disaster occur. </a:t>
            </a:r>
          </a:p>
          <a:p>
            <a:endParaRPr lang="en-US" sz="1800" b="0" i="0" u="none" strike="noStrike" baseline="0" dirty="0">
              <a:solidFill>
                <a:srgbClr val="000000"/>
              </a:solidFill>
              <a:latin typeface="Source Sans Pro" panose="020B0503030403020204" pitchFamily="34" charset="0"/>
            </a:endParaRPr>
          </a:p>
          <a:p>
            <a:endParaRPr lang="en-US" sz="800" dirty="0">
              <a:solidFill>
                <a:srgbClr val="000000"/>
              </a:solidFill>
              <a:latin typeface="Arial" panose="020B0604020202020204" pitchFamily="34" charset="0"/>
            </a:endParaRPr>
          </a:p>
          <a:p>
            <a:r>
              <a:rPr lang="en-US" sz="800" dirty="0">
                <a:solidFill>
                  <a:srgbClr val="000000"/>
                </a:solidFill>
                <a:latin typeface="Arial" panose="020B0604020202020204" pitchFamily="34" charset="0"/>
              </a:rPr>
              <a:t>Save and store photos, purchase invoices, </a:t>
            </a:r>
            <a:r>
              <a:rPr lang="en-US" sz="800">
                <a:solidFill>
                  <a:srgbClr val="000000"/>
                </a:solidFill>
                <a:latin typeface="Arial" panose="020B0604020202020204" pitchFamily="34" charset="0"/>
              </a:rPr>
              <a:t>sales receipts</a:t>
            </a:r>
            <a:r>
              <a:rPr lang="en-US" sz="800" dirty="0">
                <a:solidFill>
                  <a:srgbClr val="000000"/>
                </a:solidFill>
                <a:latin typeface="Arial" panose="020B0604020202020204" pitchFamily="34" charset="0"/>
              </a:rPr>
              <a:t>, user guides, and warranty information and contract information with vendors in this BCP. You should be able to access this information at any time during the event. Put receipts into this binder as you purchase equipment.</a:t>
            </a:r>
          </a:p>
          <a:p>
            <a:endParaRPr lang="en-US" sz="800" dirty="0">
              <a:solidFill>
                <a:srgbClr val="000000"/>
              </a:solidFill>
              <a:latin typeface="Arial" panose="020B0604020202020204" pitchFamily="34" charset="0"/>
            </a:endParaRPr>
          </a:p>
          <a:p>
            <a:pPr defTabSz="195682">
              <a:defRPr/>
            </a:pPr>
            <a:r>
              <a:rPr lang="en-US" sz="800" dirty="0">
                <a:solidFill>
                  <a:srgbClr val="000000"/>
                </a:solidFill>
                <a:latin typeface="Arial" panose="020B0604020202020204" pitchFamily="34" charset="0"/>
              </a:rPr>
              <a:t>This can also be documenting and building a folder of important documents (such as last year’s tax returns, business formation documents, EIN#, insurance policies and more) along with the username and password. Once this is complete, send yourself a copy at your personal and professional email addresses. Consider also sending this checklist to your back-up in the event you cannot operate your business after the disaster.</a:t>
            </a:r>
          </a:p>
          <a:p>
            <a:endParaRPr lang="en-US" dirty="0"/>
          </a:p>
        </p:txBody>
      </p:sp>
    </p:spTree>
    <p:extLst>
      <p:ext uri="{BB962C8B-B14F-4D97-AF65-F5344CB8AC3E}">
        <p14:creationId xmlns:p14="http://schemas.microsoft.com/office/powerpoint/2010/main" val="3909961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r>
              <a:rPr lang="en-US" sz="800">
                <a:solidFill>
                  <a:srgbClr val="000000"/>
                </a:solidFill>
                <a:latin typeface="Arial" panose="020B0604020202020204" pitchFamily="34" charset="0"/>
              </a:rPr>
              <a:t>Decide in advance what you will do if your building is unusable.</a:t>
            </a:r>
            <a:endParaRPr lang="en-US"/>
          </a:p>
        </p:txBody>
      </p:sp>
    </p:spTree>
    <p:extLst>
      <p:ext uri="{BB962C8B-B14F-4D97-AF65-F5344CB8AC3E}">
        <p14:creationId xmlns:p14="http://schemas.microsoft.com/office/powerpoint/2010/main" val="3412392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r>
              <a:rPr lang="en-US" dirty="0"/>
              <a:t>In this section we are going to go over how to gather essential contact information for your employees and the importance of identifying communication plans for evacuation and upon return</a:t>
            </a:r>
          </a:p>
        </p:txBody>
      </p:sp>
    </p:spTree>
    <p:extLst>
      <p:ext uri="{BB962C8B-B14F-4D97-AF65-F5344CB8AC3E}">
        <p14:creationId xmlns:p14="http://schemas.microsoft.com/office/powerpoint/2010/main" val="558712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r>
              <a:rPr lang="en-US" sz="1800" b="0" i="0" u="none" strike="noStrike" baseline="0" dirty="0">
                <a:solidFill>
                  <a:srgbClr val="000000"/>
                </a:solidFill>
                <a:latin typeface="Source Sans Pro" panose="020B0503030403020204" pitchFamily="34" charset="0"/>
              </a:rPr>
              <a:t>Employees are one of a business’ most critical resources. Ensuring they understand what to do in an emergency is important to both their well-being and the ability of a business to survive disruption. </a:t>
            </a:r>
            <a:endParaRPr lang="en-US" b="1" dirty="0"/>
          </a:p>
          <a:p>
            <a:endParaRPr lang="en-US" dirty="0"/>
          </a:p>
          <a:p>
            <a:r>
              <a:rPr lang="en-US" dirty="0"/>
              <a:t>This form allows you to collect contact information for each employee</a:t>
            </a:r>
          </a:p>
          <a:p>
            <a:endParaRPr lang="en-US" dirty="0"/>
          </a:p>
          <a:p>
            <a:pPr defTabSz="195682">
              <a:defRPr/>
            </a:pPr>
            <a:r>
              <a:rPr lang="en-US" sz="800" dirty="0">
                <a:solidFill>
                  <a:srgbClr val="000000"/>
                </a:solidFill>
                <a:latin typeface="Arial" panose="020B0604020202020204" pitchFamily="34" charset="0"/>
              </a:rPr>
              <a:t>Talk to co-workers with disabilities. If you have employees with disabilities ask what assistance is needed. People with disabilities typically know what assistance they will need in an emergency.</a:t>
            </a:r>
          </a:p>
          <a:p>
            <a:endParaRPr lang="en-US" dirty="0"/>
          </a:p>
          <a:p>
            <a:pPr defTabSz="195682">
              <a:defRPr/>
            </a:pPr>
            <a:r>
              <a:rPr lang="en-US" sz="800" dirty="0">
                <a:solidFill>
                  <a:srgbClr val="000000"/>
                </a:solidFill>
                <a:latin typeface="Arial" panose="020B0604020202020204" pitchFamily="34" charset="0"/>
              </a:rPr>
              <a:t>Clarifying everyone’s role and training them in the protocols that should be followed before, during and after a disaster, can provide them with the information they need to react appropriately should your business be impacted</a:t>
            </a:r>
          </a:p>
          <a:p>
            <a:r>
              <a:rPr lang="en-US" sz="800" dirty="0">
                <a:solidFill>
                  <a:srgbClr val="000000"/>
                </a:solidFill>
                <a:latin typeface="Arial" panose="020B0604020202020204" pitchFamily="34" charset="0"/>
              </a:rPr>
              <a:t>Identify who will shut down critical operations and lock the doors, if possible, during an evacuation</a:t>
            </a:r>
            <a:endParaRPr lang="en-US" dirty="0"/>
          </a:p>
        </p:txBody>
      </p:sp>
    </p:spTree>
    <p:extLst>
      <p:ext uri="{BB962C8B-B14F-4D97-AF65-F5344CB8AC3E}">
        <p14:creationId xmlns:p14="http://schemas.microsoft.com/office/powerpoint/2010/main" val="238623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pPr defTabSz="195682">
              <a:defRPr/>
            </a:pPr>
            <a:r>
              <a:rPr lang="en-US" sz="800" dirty="0">
                <a:solidFill>
                  <a:srgbClr val="000000"/>
                </a:solidFill>
                <a:latin typeface="Arial" panose="020B0604020202020204" pitchFamily="34" charset="0"/>
              </a:rPr>
              <a:t>Be prepared to provide employees with information on when, if and how to report to work following an emergency.  Set up a telephone call tree, an e-mail alert or a call-in voice recording to communicate with employees in an emergency.  Be clear on how their jobs may be affected.</a:t>
            </a:r>
          </a:p>
          <a:p>
            <a:pPr defTabSz="195682">
              <a:defRPr/>
            </a:pPr>
            <a:endParaRPr lang="en-US" sz="800" dirty="0">
              <a:solidFill>
                <a:srgbClr val="000000"/>
              </a:solidFill>
              <a:latin typeface="Arial" panose="020B0604020202020204" pitchFamily="34" charset="0"/>
            </a:endParaRPr>
          </a:p>
          <a:p>
            <a:r>
              <a:rPr lang="en-US" sz="1800" b="0" i="0" u="none" strike="noStrike" baseline="0" dirty="0">
                <a:solidFill>
                  <a:srgbClr val="000000"/>
                </a:solidFill>
                <a:latin typeface="Source Sans Pro" panose="020B0503030403020204" pitchFamily="34" charset="0"/>
              </a:rPr>
              <a:t>It is vital to have an up-to-date contact list of employees and other relevant individuals such as your insurance agent, accountant, and attorney when a disaster happens. </a:t>
            </a:r>
          </a:p>
          <a:p>
            <a:endParaRPr lang="en-US" sz="800" dirty="0">
              <a:solidFill>
                <a:srgbClr val="000000"/>
              </a:solidFill>
              <a:latin typeface="Arial" panose="020B0604020202020204" pitchFamily="34" charset="0"/>
            </a:endParaRPr>
          </a:p>
          <a:p>
            <a:pPr defTabSz="195682">
              <a:defRPr/>
            </a:pPr>
            <a:r>
              <a:rPr lang="en-US" sz="800" dirty="0">
                <a:solidFill>
                  <a:srgbClr val="000000"/>
                </a:solidFill>
                <a:latin typeface="Arial" panose="020B0604020202020204" pitchFamily="34" charset="0"/>
              </a:rPr>
              <a:t>Promote family and individual preparedness among your co-workers. Include emergency preparedness information during staff meetings, in newsletters, on company intranet, in periodic employee e-mails and through other internal communications tools. Encouraging employees to prepare for emergencies helps individuals and families minimize the impact a disaster may have on their lives. In the event of a disaster, employees will be able to re-establish routines faster and the company as a whole will be able to recover more quickly.</a:t>
            </a:r>
          </a:p>
          <a:p>
            <a:pPr defTabSz="195682">
              <a:defRPr/>
            </a:pPr>
            <a:endParaRPr lang="en-US" sz="800" dirty="0">
              <a:solidFill>
                <a:srgbClr val="000000"/>
              </a:solidFill>
              <a:latin typeface="Arial" panose="020B0604020202020204" pitchFamily="34" charset="0"/>
            </a:endParaRPr>
          </a:p>
          <a:p>
            <a:pPr defTabSz="195682">
              <a:defRPr/>
            </a:pPr>
            <a:r>
              <a:rPr lang="en-US" sz="1800" dirty="0">
                <a:effectLst/>
                <a:latin typeface="Segoe UI" panose="020B0502040204020203" pitchFamily="34" charset="0"/>
              </a:rPr>
              <a:t>Staff may need to evacuate even if business isn't in zone. Have a plan even if threats aren't direct to business</a:t>
            </a:r>
            <a:endParaRPr lang="en-US" sz="800" dirty="0">
              <a:solidFill>
                <a:srgbClr val="000000"/>
              </a:solidFill>
              <a:latin typeface="Arial" panose="020B0604020202020204" pitchFamily="34" charset="0"/>
            </a:endParaRPr>
          </a:p>
          <a:p>
            <a:endParaRPr lang="en-US" dirty="0"/>
          </a:p>
        </p:txBody>
      </p:sp>
    </p:spTree>
    <p:extLst>
      <p:ext uri="{BB962C8B-B14F-4D97-AF65-F5344CB8AC3E}">
        <p14:creationId xmlns:p14="http://schemas.microsoft.com/office/powerpoint/2010/main" val="826503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pPr marL="195682" marR="0" lvl="0" indent="0" algn="l" defTabSz="4572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700" dirty="0">
                <a:solidFill>
                  <a:srgbClr val="000000"/>
                </a:solidFill>
                <a:latin typeface="Arial" panose="020B0604020202020204" pitchFamily="34" charset="0"/>
              </a:rPr>
              <a:t>Preparing your business financially now so it is ready to respond, recover, and continue operating when a business disruption occurs is just as critical as knowing exactly what to do when disaster strikes. </a:t>
            </a:r>
          </a:p>
          <a:p>
            <a:pPr marL="195682" marR="0" lvl="0" indent="0" algn="l" defTabSz="4572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sz="500" dirty="0">
              <a:solidFill>
                <a:srgbClr val="000000"/>
              </a:solidFill>
              <a:latin typeface="Arial" panose="020B0604020202020204" pitchFamily="34" charset="0"/>
            </a:endParaRPr>
          </a:p>
          <a:p>
            <a:pPr marL="195682" fontAlgn="base">
              <a:buFont typeface="Arial" panose="020B0604020202020204" pitchFamily="34" charset="0"/>
              <a:buChar char="•"/>
            </a:pPr>
            <a:r>
              <a:rPr lang="en-US" sz="500" dirty="0">
                <a:solidFill>
                  <a:srgbClr val="000000"/>
                </a:solidFill>
                <a:latin typeface="Arial" panose="020B0604020202020204" pitchFamily="34" charset="0"/>
              </a:rPr>
              <a:t>Start an emergency reserve fund.</a:t>
            </a:r>
          </a:p>
          <a:p>
            <a:pPr marL="195682" marR="0" lvl="0" indent="0" algn="l"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600" dirty="0">
                <a:solidFill>
                  <a:srgbClr val="000000"/>
                </a:solidFill>
                <a:latin typeface="Arial" panose="020B0604020202020204" pitchFamily="34" charset="0"/>
              </a:rPr>
              <a:t>Consider recovery costs, temporary accommodations, travel expenses, and other potential needs. You may need to purchase supplies or equipment or relocate your business temporarily. It might be a good idea to set aside some emergency cash such as 3-12 months of emergency funds or consider a line of credit.</a:t>
            </a:r>
            <a:r>
              <a:rPr lang="en-US" sz="500" dirty="0">
                <a:solidFill>
                  <a:srgbClr val="000000"/>
                </a:solidFill>
                <a:latin typeface="Arial" panose="020B0604020202020204" pitchFamily="34" charset="0"/>
              </a:rPr>
              <a:t> Cash during an emergency is recommended, especially in scenarios when the power may go out for long periods of time forcing business to be conducted on a cash-only basis.</a:t>
            </a:r>
          </a:p>
          <a:p>
            <a:pPr marL="195682" fontAlgn="base">
              <a:buFont typeface="Arial" panose="020B0604020202020204" pitchFamily="34" charset="0"/>
              <a:buChar char="•"/>
            </a:pPr>
            <a:r>
              <a:rPr lang="en-US" sz="500" dirty="0">
                <a:solidFill>
                  <a:srgbClr val="000000"/>
                </a:solidFill>
                <a:latin typeface="Arial" panose="020B0604020202020204" pitchFamily="34" charset="0"/>
              </a:rPr>
              <a:t>Get a credit card or establish a line of credit.</a:t>
            </a:r>
          </a:p>
          <a:p>
            <a:pPr marL="195682" fontAlgn="base">
              <a:buFont typeface="Arial" panose="020B0604020202020204" pitchFamily="34" charset="0"/>
              <a:buChar char="•"/>
            </a:pPr>
            <a:r>
              <a:rPr lang="en-US" sz="500" dirty="0">
                <a:solidFill>
                  <a:srgbClr val="000000"/>
                </a:solidFill>
                <a:latin typeface="Arial" panose="020B0604020202020204" pitchFamily="34" charset="0"/>
              </a:rPr>
              <a:t>Identify financial obligations and expenses that must be paid.</a:t>
            </a:r>
          </a:p>
          <a:p>
            <a:pPr marL="546583" lvl="2" indent="-122301" fontAlgn="base">
              <a:buFont typeface="Arial" panose="020B0604020202020204" pitchFamily="34" charset="0"/>
              <a:buChar char="•"/>
            </a:pPr>
            <a:r>
              <a:rPr lang="en-US" sz="500" dirty="0">
                <a:solidFill>
                  <a:srgbClr val="000000"/>
                </a:solidFill>
                <a:latin typeface="Arial" panose="020B0604020202020204" pitchFamily="34" charset="0"/>
              </a:rPr>
              <a:t>Don’t assume that because your area was hit by a disaster that your suppliers, vendors, and creditors are aware of the situation and are granting extensions. Items such as mortgage, lease, or rental payments may still be required</a:t>
            </a:r>
            <a:r>
              <a:rPr lang="en-US" sz="700" dirty="0">
                <a:solidFill>
                  <a:srgbClr val="000000"/>
                </a:solidFill>
                <a:latin typeface="Arial" panose="020B0604020202020204" pitchFamily="34" charset="0"/>
              </a:rPr>
              <a:t>. Talk with your creditors, suppliers, and landlord about potentially having an extension to pay bills should a disaster occur</a:t>
            </a:r>
            <a:endParaRPr lang="en-US" sz="500" dirty="0">
              <a:solidFill>
                <a:srgbClr val="000000"/>
              </a:solidFill>
              <a:latin typeface="Arial" panose="020B0604020202020204" pitchFamily="34" charset="0"/>
            </a:endParaRPr>
          </a:p>
          <a:p>
            <a:pPr marL="195682" fontAlgn="base">
              <a:buFont typeface="Arial" panose="020B0604020202020204" pitchFamily="34" charset="0"/>
              <a:buChar char="•"/>
            </a:pPr>
            <a:r>
              <a:rPr lang="en-US" sz="500" dirty="0">
                <a:solidFill>
                  <a:srgbClr val="000000"/>
                </a:solidFill>
                <a:latin typeface="Arial" panose="020B0604020202020204" pitchFamily="34" charset="0"/>
              </a:rPr>
              <a:t>Consider creating a policy regarding payroll during and after a disaster.</a:t>
            </a:r>
          </a:p>
          <a:p>
            <a:pPr marL="546583" lvl="2" indent="-122301" fontAlgn="base">
              <a:buFont typeface="Arial" panose="020B0604020202020204" pitchFamily="34" charset="0"/>
              <a:buChar char="•"/>
            </a:pPr>
            <a:r>
              <a:rPr lang="en-US" sz="500" dirty="0">
                <a:solidFill>
                  <a:srgbClr val="000000"/>
                </a:solidFill>
                <a:latin typeface="Arial" panose="020B0604020202020204" pitchFamily="34" charset="0"/>
              </a:rPr>
              <a:t>Payroll is often overlooked in business continuity planning. Don’t expect employees to continue working without pay during or after a disaster. Be sure employees are aware of your payroll continuity plans ahead of time so they can plan for their personal financial obligations. </a:t>
            </a:r>
            <a:r>
              <a:rPr lang="en-US" sz="800" dirty="0">
                <a:solidFill>
                  <a:srgbClr val="000000"/>
                </a:solidFill>
                <a:latin typeface="Arial" panose="020B0604020202020204" pitchFamily="34" charset="0"/>
              </a:rPr>
              <a:t>Talk with your payroll processor about setting up an automatic payroll system.. Consider adding liability insurance and a section where the insurance provider will carry your payroll for 6-8 weeks post-disaster or up to 90 days if the deductible fits your budget. </a:t>
            </a:r>
            <a:endParaRPr lang="en-US" dirty="0"/>
          </a:p>
          <a:p>
            <a:endParaRPr lang="en-US" dirty="0"/>
          </a:p>
        </p:txBody>
      </p:sp>
    </p:spTree>
    <p:extLst>
      <p:ext uri="{BB962C8B-B14F-4D97-AF65-F5344CB8AC3E}">
        <p14:creationId xmlns:p14="http://schemas.microsoft.com/office/powerpoint/2010/main" val="3997945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pPr defTabSz="195682">
              <a:defRPr/>
            </a:pPr>
            <a:r>
              <a:rPr lang="en-US" sz="800">
                <a:solidFill>
                  <a:srgbClr val="000000"/>
                </a:solidFill>
                <a:latin typeface="Arial" panose="020B0604020202020204" pitchFamily="34" charset="0"/>
              </a:rPr>
              <a:t>It is important to get adequate insurance for your place of business, your contents and inventory, and/or your production processes.</a:t>
            </a:r>
          </a:p>
          <a:p>
            <a:pPr defTabSz="195682">
              <a:defRPr/>
            </a:pPr>
            <a:endParaRPr lang="en-US" sz="800">
              <a:solidFill>
                <a:srgbClr val="000000"/>
              </a:solidFill>
              <a:latin typeface="Arial" panose="020B0604020202020204" pitchFamily="34" charset="0"/>
            </a:endParaRPr>
          </a:p>
          <a:p>
            <a:pPr defTabSz="195682">
              <a:defRPr/>
            </a:pPr>
            <a:r>
              <a:rPr lang="en-US" sz="800">
                <a:solidFill>
                  <a:srgbClr val="000000"/>
                </a:solidFill>
                <a:latin typeface="Arial" panose="020B0604020202020204" pitchFamily="34" charset="0"/>
              </a:rPr>
              <a:t>Also discuss the types of insurance coverages available to you such as business owners, business income/business interruption, contingent business income, extra expense insurance, loss of key personnel, and many others.</a:t>
            </a:r>
          </a:p>
          <a:p>
            <a:pPr defTabSz="195682">
              <a:defRPr/>
            </a:pPr>
            <a:endParaRPr lang="en-US" sz="800">
              <a:solidFill>
                <a:srgbClr val="000000"/>
              </a:solidFill>
              <a:latin typeface="Arial" panose="020B0604020202020204" pitchFamily="34" charset="0"/>
            </a:endParaRPr>
          </a:p>
          <a:p>
            <a:pPr marL="122301" indent="-122301">
              <a:buFontTx/>
              <a:buChar char="-"/>
            </a:pPr>
            <a:r>
              <a:rPr lang="en-US" sz="800">
                <a:solidFill>
                  <a:srgbClr val="000000"/>
                </a:solidFill>
                <a:latin typeface="Arial" panose="020B0604020202020204" pitchFamily="34" charset="0"/>
              </a:rPr>
              <a:t>Extra expense provides coverage for the extra expenses incurred, such as temporary relocation or leasing of business equipment and payroll to avoid or minimize the suspension of operations during the time that repairs are being completed to the normal place of business.</a:t>
            </a:r>
          </a:p>
          <a:p>
            <a:pPr marL="73381" indent="-73381">
              <a:buFontTx/>
              <a:buChar char="-"/>
            </a:pPr>
            <a:r>
              <a:rPr lang="en-US" sz="800">
                <a:solidFill>
                  <a:srgbClr val="000000"/>
                </a:solidFill>
                <a:latin typeface="Arial" panose="020B0604020202020204" pitchFamily="34" charset="0"/>
              </a:rPr>
              <a:t>Business income provides coverage for lost revenue and normal operating expenses if the place of business becomes uninhabitable after a loss during the time repairs are being made.</a:t>
            </a:r>
          </a:p>
          <a:p>
            <a:pPr marL="73381" indent="-73381">
              <a:buFontTx/>
              <a:buChar char="-"/>
            </a:pPr>
            <a:r>
              <a:rPr lang="en-US" sz="800">
                <a:solidFill>
                  <a:srgbClr val="000000"/>
                </a:solidFill>
                <a:latin typeface="Arial" panose="020B0604020202020204" pitchFamily="34" charset="0"/>
              </a:rPr>
              <a:t>Ordinance or law provides coverage to rebuild or repair the building in compliance with the most recent local building codes</a:t>
            </a:r>
            <a:endParaRPr lang="en-US"/>
          </a:p>
        </p:txBody>
      </p:sp>
    </p:spTree>
    <p:extLst>
      <p:ext uri="{BB962C8B-B14F-4D97-AF65-F5344CB8AC3E}">
        <p14:creationId xmlns:p14="http://schemas.microsoft.com/office/powerpoint/2010/main" val="2454641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r>
              <a:rPr lang="en-US" sz="800" dirty="0">
                <a:solidFill>
                  <a:srgbClr val="000000"/>
                </a:solidFill>
                <a:latin typeface="Arial" panose="020B0604020202020204" pitchFamily="34" charset="0"/>
              </a:rPr>
              <a:t>It could be beneficial to establish a rapport with the owner to have a say in these decisions.  Also if possible, negotiate terms for repairs in the event of a disaster or at least understand what you are/are not responsible for.</a:t>
            </a:r>
            <a:endParaRPr lang="en-US" dirty="0"/>
          </a:p>
        </p:txBody>
      </p:sp>
    </p:spTree>
    <p:extLst>
      <p:ext uri="{BB962C8B-B14F-4D97-AF65-F5344CB8AC3E}">
        <p14:creationId xmlns:p14="http://schemas.microsoft.com/office/powerpoint/2010/main" val="627618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r>
              <a:rPr lang="en-US" sz="800">
                <a:solidFill>
                  <a:srgbClr val="000000"/>
                </a:solidFill>
                <a:latin typeface="Arial" panose="020B0604020202020204" pitchFamily="34" charset="0"/>
              </a:rPr>
              <a:t> Small Business Administration’s (SBA’s) post-disaster lending programs that can help you and your business when you are impacted by a disaster</a:t>
            </a:r>
          </a:p>
          <a:p>
            <a:endParaRPr lang="en-US" b="0">
              <a:solidFill>
                <a:srgbClr val="002E6D"/>
              </a:solidFill>
              <a:effectLst/>
              <a:latin typeface="Source Sans Pro Web"/>
            </a:endParaRPr>
          </a:p>
          <a:p>
            <a:r>
              <a:rPr lang="en-US" b="0">
                <a:solidFill>
                  <a:srgbClr val="002E6D"/>
                </a:solidFill>
                <a:effectLst/>
                <a:latin typeface="Source Sans Pro Web"/>
              </a:rPr>
              <a:t>Physical damage loans</a:t>
            </a:r>
          </a:p>
          <a:p>
            <a:pPr algn="l"/>
            <a:r>
              <a:rPr lang="en-US" sz="800">
                <a:solidFill>
                  <a:srgbClr val="000000"/>
                </a:solidFill>
                <a:latin typeface="Arial" panose="020B0604020202020204" pitchFamily="34" charset="0"/>
              </a:rPr>
              <a:t>are intended to replace damaged business property or restore its pre-disaster condition. Under this loan no upgrades or additions can be included unless required by local building codes, however the mitigation option can be used for resilient upgrades. Funds can cover disaster losses not fully covered by insurance. Up to $2,000,000 can be borrowed.</a:t>
            </a:r>
          </a:p>
          <a:p>
            <a:pPr algn="l"/>
            <a:r>
              <a:rPr lang="en-US" sz="2100">
                <a:solidFill>
                  <a:srgbClr val="1B1B1B"/>
                </a:solidFill>
                <a:latin typeface="Source Sans Pro Web"/>
              </a:rPr>
              <a:t>Loan proceeds may be used for the repair or replacement of the following:</a:t>
            </a:r>
          </a:p>
          <a:p>
            <a:pPr algn="l">
              <a:buFont typeface="Arial" panose="020B0604020202020204" pitchFamily="34" charset="0"/>
              <a:buChar char="•"/>
            </a:pPr>
            <a:r>
              <a:rPr lang="en-US" sz="2100">
                <a:solidFill>
                  <a:srgbClr val="1B1B1B"/>
                </a:solidFill>
                <a:latin typeface="Source Sans Pro Web"/>
              </a:rPr>
              <a:t>Real property</a:t>
            </a:r>
          </a:p>
          <a:p>
            <a:pPr algn="l">
              <a:buFont typeface="Arial" panose="020B0604020202020204" pitchFamily="34" charset="0"/>
              <a:buChar char="•"/>
            </a:pPr>
            <a:r>
              <a:rPr lang="en-US" sz="2100">
                <a:solidFill>
                  <a:srgbClr val="1B1B1B"/>
                </a:solidFill>
                <a:latin typeface="Source Sans Pro Web"/>
              </a:rPr>
              <a:t>Machinery</a:t>
            </a:r>
          </a:p>
          <a:p>
            <a:pPr algn="l">
              <a:buFont typeface="Arial" panose="020B0604020202020204" pitchFamily="34" charset="0"/>
              <a:buChar char="•"/>
            </a:pPr>
            <a:r>
              <a:rPr lang="en-US" sz="2100">
                <a:solidFill>
                  <a:srgbClr val="1B1B1B"/>
                </a:solidFill>
                <a:latin typeface="Source Sans Pro Web"/>
              </a:rPr>
              <a:t>Equipment</a:t>
            </a:r>
          </a:p>
          <a:p>
            <a:pPr algn="l">
              <a:buFont typeface="Arial" panose="020B0604020202020204" pitchFamily="34" charset="0"/>
              <a:buChar char="•"/>
            </a:pPr>
            <a:r>
              <a:rPr lang="en-US" sz="2100">
                <a:solidFill>
                  <a:srgbClr val="1B1B1B"/>
                </a:solidFill>
                <a:latin typeface="Source Sans Pro Web"/>
              </a:rPr>
              <a:t>Fixtures</a:t>
            </a:r>
          </a:p>
          <a:p>
            <a:pPr algn="l">
              <a:buFont typeface="Arial" panose="020B0604020202020204" pitchFamily="34" charset="0"/>
              <a:buChar char="•"/>
            </a:pPr>
            <a:r>
              <a:rPr lang="en-US" sz="2100">
                <a:solidFill>
                  <a:srgbClr val="1B1B1B"/>
                </a:solidFill>
                <a:latin typeface="Source Sans Pro Web"/>
              </a:rPr>
              <a:t>Inventory</a:t>
            </a:r>
          </a:p>
          <a:p>
            <a:pPr algn="l">
              <a:buFont typeface="Arial" panose="020B0604020202020204" pitchFamily="34" charset="0"/>
              <a:buChar char="•"/>
            </a:pPr>
            <a:r>
              <a:rPr lang="en-US" sz="2100">
                <a:solidFill>
                  <a:srgbClr val="1B1B1B"/>
                </a:solidFill>
                <a:latin typeface="Source Sans Pro Web"/>
              </a:rPr>
              <a:t>Leasehold improvements</a:t>
            </a:r>
          </a:p>
          <a:p>
            <a:pPr algn="l"/>
            <a:endParaRPr lang="en-US" sz="800">
              <a:solidFill>
                <a:srgbClr val="000000"/>
              </a:solidFill>
              <a:latin typeface="Arial" panose="020B0604020202020204" pitchFamily="34" charset="0"/>
            </a:endParaRPr>
          </a:p>
          <a:p>
            <a:pPr algn="l"/>
            <a:r>
              <a:rPr lang="en-US" b="0">
                <a:solidFill>
                  <a:srgbClr val="002E6D"/>
                </a:solidFill>
                <a:effectLst/>
                <a:latin typeface="Source Sans Pro Web"/>
              </a:rPr>
              <a:t>Mitigation assistance</a:t>
            </a:r>
          </a:p>
          <a:p>
            <a:pPr defTabSz="195682">
              <a:defRPr/>
            </a:pPr>
            <a:r>
              <a:rPr lang="en-US" b="0" i="0">
                <a:solidFill>
                  <a:srgbClr val="1B1B1B"/>
                </a:solidFill>
                <a:effectLst/>
                <a:latin typeface="Source Sans Pro Web"/>
              </a:rPr>
              <a:t>Expanded funding to make improvements to eliminate future damage. </a:t>
            </a:r>
            <a:r>
              <a:rPr lang="en-US" sz="800">
                <a:solidFill>
                  <a:srgbClr val="000000"/>
                </a:solidFill>
                <a:latin typeface="Arial" panose="020B0604020202020204" pitchFamily="34" charset="0"/>
              </a:rPr>
              <a:t>SBA also offers a mitigation option as part of the post-disaster loan program that enables a property owner to increase their physical disaster loan by up to 20 percent of the verified loss (or a maximum of $500,000) to pay for interventions that will make a property more resilient in the future.</a:t>
            </a:r>
          </a:p>
          <a:p>
            <a:pPr algn="l"/>
            <a:endParaRPr lang="en-US" b="0" i="0">
              <a:solidFill>
                <a:srgbClr val="1B1B1B"/>
              </a:solidFill>
              <a:effectLst/>
              <a:latin typeface="Source Sans Pro Web"/>
            </a:endParaRPr>
          </a:p>
          <a:p>
            <a:r>
              <a:rPr lang="en-US" b="0">
                <a:solidFill>
                  <a:srgbClr val="002E6D"/>
                </a:solidFill>
                <a:effectLst/>
                <a:latin typeface="Source Sans Pro Web"/>
              </a:rPr>
              <a:t>Economic Injury Disaster Loans</a:t>
            </a:r>
          </a:p>
          <a:p>
            <a:pPr algn="l"/>
            <a:r>
              <a:rPr lang="en-US" sz="800">
                <a:solidFill>
                  <a:srgbClr val="000000"/>
                </a:solidFill>
                <a:latin typeface="Arial" panose="020B0604020202020204" pitchFamily="34" charset="0"/>
              </a:rPr>
              <a:t>can help meet financial obligations and operating expenses that could have been met had the disaster not occurred. The loan amount is based on economic injury and financial needs and is not to exceed $2,000,000</a:t>
            </a:r>
          </a:p>
          <a:p>
            <a:pPr algn="l"/>
            <a:endParaRPr lang="en-US" b="0" i="0">
              <a:solidFill>
                <a:srgbClr val="1B1B1B"/>
              </a:solidFill>
              <a:effectLst/>
              <a:latin typeface="Source Sans Pro Web"/>
            </a:endParaRPr>
          </a:p>
          <a:p>
            <a:pPr defTabSz="195682">
              <a:defRPr/>
            </a:pPr>
            <a:r>
              <a:rPr lang="en-US" sz="800">
                <a:solidFill>
                  <a:srgbClr val="000000"/>
                </a:solidFill>
                <a:latin typeface="Arial" panose="020B0604020202020204" pitchFamily="34" charset="0"/>
              </a:rPr>
              <a:t>This QR code will take you to SBA.gov/disaster to learn more about how SBA offers low-interest disaster loans to homeowners, renters, businesses, and most non-profits that have been impacted by declared disasters.</a:t>
            </a:r>
          </a:p>
          <a:p>
            <a:pPr algn="l"/>
            <a:endParaRPr lang="en-US" b="0" i="0">
              <a:solidFill>
                <a:srgbClr val="1B1B1B"/>
              </a:solidFill>
              <a:effectLst/>
              <a:latin typeface="Source Sans Pro Web"/>
            </a:endParaRPr>
          </a:p>
          <a:p>
            <a:pPr defTabSz="195682">
              <a:defRPr/>
            </a:pPr>
            <a:endParaRPr lang="en-US"/>
          </a:p>
          <a:p>
            <a:pPr algn="l"/>
            <a:endParaRPr lang="en-US" b="0" i="0">
              <a:solidFill>
                <a:srgbClr val="1B1B1B"/>
              </a:solidFill>
              <a:effectLst/>
              <a:latin typeface="Source Sans Pro Web"/>
            </a:endParaRPr>
          </a:p>
          <a:p>
            <a:pPr algn="l"/>
            <a:endParaRPr lang="en-US" b="0" i="0">
              <a:solidFill>
                <a:srgbClr val="1B1B1B"/>
              </a:solidFill>
              <a:effectLst/>
              <a:latin typeface="Source Sans Pro Web"/>
            </a:endParaRPr>
          </a:p>
          <a:p>
            <a:endParaRPr lang="en-US"/>
          </a:p>
        </p:txBody>
      </p:sp>
    </p:spTree>
    <p:extLst>
      <p:ext uri="{BB962C8B-B14F-4D97-AF65-F5344CB8AC3E}">
        <p14:creationId xmlns:p14="http://schemas.microsoft.com/office/powerpoint/2010/main" val="8510790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r>
              <a:rPr lang="en-US" sz="800">
                <a:solidFill>
                  <a:srgbClr val="000000"/>
                </a:solidFill>
                <a:latin typeface="Arial" panose="020B0604020202020204" pitchFamily="34" charset="0"/>
              </a:rPr>
              <a:t>SCORE and SBDCs can help you apply for disaster loans and can advise you on other aspects of the recovery process as you get your business back up and running</a:t>
            </a:r>
            <a:endParaRPr lang="en-US"/>
          </a:p>
        </p:txBody>
      </p:sp>
    </p:spTree>
    <p:extLst>
      <p:ext uri="{BB962C8B-B14F-4D97-AF65-F5344CB8AC3E}">
        <p14:creationId xmlns:p14="http://schemas.microsoft.com/office/powerpoint/2010/main" val="13773584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r>
              <a:rPr lang="en-US" b="0" i="0">
                <a:solidFill>
                  <a:srgbClr val="DBF5FF"/>
                </a:solidFill>
                <a:effectLst/>
                <a:latin typeface="GT America"/>
              </a:rPr>
              <a:t>The Disaster Help Desk assists small businesses with disaster readiness, relief, and long-term recovery.</a:t>
            </a:r>
          </a:p>
          <a:p>
            <a:endParaRPr lang="en-US" b="0" i="0">
              <a:solidFill>
                <a:srgbClr val="DBF5FF"/>
              </a:solidFill>
              <a:effectLst/>
              <a:latin typeface="GT America"/>
            </a:endParaRPr>
          </a:p>
          <a:p>
            <a:pPr algn="l">
              <a:buFont typeface="Arial" panose="020B0604020202020204" pitchFamily="34" charset="0"/>
              <a:buChar char="•"/>
            </a:pPr>
            <a:r>
              <a:rPr lang="en-US" b="1" i="0">
                <a:solidFill>
                  <a:srgbClr val="0A152B"/>
                </a:solidFill>
                <a:effectLst/>
                <a:latin typeface="var(--sans)"/>
              </a:rPr>
              <a:t>Disaster </a:t>
            </a:r>
            <a:r>
              <a:rPr lang="en-US" b="1" i="0" err="1">
                <a:solidFill>
                  <a:srgbClr val="0A152B"/>
                </a:solidFill>
                <a:effectLst/>
                <a:latin typeface="var(--sans)"/>
              </a:rPr>
              <a:t>Readiness</a:t>
            </a:r>
            <a:r>
              <a:rPr lang="en-US" b="0" i="0" err="1">
                <a:solidFill>
                  <a:srgbClr val="0A152B"/>
                </a:solidFill>
                <a:effectLst/>
                <a:latin typeface="var(--sans)"/>
              </a:rPr>
              <a:t>Learn</a:t>
            </a:r>
            <a:r>
              <a:rPr lang="en-US" b="0" i="0">
                <a:solidFill>
                  <a:srgbClr val="0A152B"/>
                </a:solidFill>
                <a:effectLst/>
                <a:latin typeface="var(--sans)"/>
              </a:rPr>
              <a:t> tips to prepare for disasters of all kinds, such as wildfires.</a:t>
            </a:r>
            <a:endParaRPr lang="en-US" b="0" i="0">
              <a:solidFill>
                <a:srgbClr val="0A152B"/>
              </a:solidFill>
              <a:effectLst/>
              <a:latin typeface="ui-sans-serif"/>
            </a:endParaRPr>
          </a:p>
          <a:p>
            <a:pPr algn="l">
              <a:buFont typeface="Arial" panose="020B0604020202020204" pitchFamily="34" charset="0"/>
              <a:buChar char="•"/>
            </a:pPr>
            <a:r>
              <a:rPr lang="en-US" b="1" i="0">
                <a:solidFill>
                  <a:srgbClr val="0A152B"/>
                </a:solidFill>
                <a:effectLst/>
                <a:latin typeface="var(--sans)"/>
              </a:rPr>
              <a:t>Immediate </a:t>
            </a:r>
            <a:r>
              <a:rPr lang="en-US" b="1" i="0" err="1">
                <a:solidFill>
                  <a:srgbClr val="0A152B"/>
                </a:solidFill>
                <a:effectLst/>
                <a:latin typeface="var(--sans)"/>
              </a:rPr>
              <a:t>Relief</a:t>
            </a:r>
            <a:r>
              <a:rPr lang="en-US" b="0" i="0" err="1">
                <a:solidFill>
                  <a:srgbClr val="0A152B"/>
                </a:solidFill>
                <a:effectLst/>
                <a:latin typeface="var(--sans)"/>
              </a:rPr>
              <a:t>Access</a:t>
            </a:r>
            <a:r>
              <a:rPr lang="en-US" b="0" i="0">
                <a:solidFill>
                  <a:srgbClr val="0A152B"/>
                </a:solidFill>
                <a:effectLst/>
                <a:latin typeface="var(--sans)"/>
              </a:rPr>
              <a:t> information and resources available in the immediate aftermath of a disaster, including federal assistance.</a:t>
            </a:r>
            <a:endParaRPr lang="en-US" b="0" i="0">
              <a:solidFill>
                <a:srgbClr val="0A152B"/>
              </a:solidFill>
              <a:effectLst/>
              <a:latin typeface="ui-sans-serif"/>
            </a:endParaRPr>
          </a:p>
          <a:p>
            <a:pPr algn="l">
              <a:buFont typeface="Arial" panose="020B0604020202020204" pitchFamily="34" charset="0"/>
              <a:buChar char="•"/>
            </a:pPr>
            <a:r>
              <a:rPr lang="en-US" b="1" i="0">
                <a:solidFill>
                  <a:srgbClr val="0A152B"/>
                </a:solidFill>
                <a:effectLst/>
                <a:latin typeface="var(--sans)"/>
              </a:rPr>
              <a:t>Long-Term </a:t>
            </a:r>
            <a:r>
              <a:rPr lang="en-US" b="1" i="0" err="1">
                <a:solidFill>
                  <a:srgbClr val="0A152B"/>
                </a:solidFill>
                <a:effectLst/>
                <a:latin typeface="var(--sans)"/>
              </a:rPr>
              <a:t>Recovery</a:t>
            </a:r>
            <a:r>
              <a:rPr lang="en-US" b="0" i="0" err="1">
                <a:solidFill>
                  <a:srgbClr val="0A152B"/>
                </a:solidFill>
                <a:effectLst/>
                <a:latin typeface="var(--sans)"/>
              </a:rPr>
              <a:t>Get</a:t>
            </a:r>
            <a:r>
              <a:rPr lang="en-US" b="0" i="0">
                <a:solidFill>
                  <a:srgbClr val="0A152B"/>
                </a:solidFill>
                <a:effectLst/>
                <a:latin typeface="var(--sans)"/>
              </a:rPr>
              <a:t> advice on how to rebuild and sustain your business after a disaster.</a:t>
            </a:r>
            <a:endParaRPr lang="en-US" b="0" i="0">
              <a:solidFill>
                <a:srgbClr val="0A152B"/>
              </a:solidFill>
              <a:effectLst/>
              <a:latin typeface="ui-sans-serif"/>
            </a:endParaRPr>
          </a:p>
          <a:p>
            <a:endParaRPr lang="en-US" b="0" i="0">
              <a:solidFill>
                <a:srgbClr val="DBF5FF"/>
              </a:solidFill>
              <a:effectLst/>
              <a:latin typeface="GT America"/>
            </a:endParaRPr>
          </a:p>
          <a:p>
            <a:endParaRPr lang="en-US" b="0" i="0">
              <a:solidFill>
                <a:srgbClr val="DBF5FF"/>
              </a:solidFill>
              <a:effectLst/>
              <a:latin typeface="GT America"/>
            </a:endParaRPr>
          </a:p>
          <a:p>
            <a:r>
              <a:rPr lang="en-US" b="0" i="0">
                <a:solidFill>
                  <a:srgbClr val="0A152B"/>
                </a:solidFill>
                <a:effectLst/>
                <a:latin typeface="GT America"/>
              </a:rPr>
              <a:t>The Disaster Help Desk team is connected to a vast network of disaster-assistance providers, including the Small Business Administration (SBA), the Federal Emergency Management Association (FEMA), and local/regional emergency management associations. </a:t>
            </a:r>
            <a:r>
              <a:rPr lang="en-US" sz="800">
                <a:solidFill>
                  <a:srgbClr val="000000"/>
                </a:solidFill>
                <a:latin typeface="Arial" panose="020B0604020202020204" pitchFamily="34" charset="0"/>
              </a:rPr>
              <a:t>They provide on-the-ground coordination of information among businesses, local chambers of commerce, NGOs, government responders, and disaster recovery specialists.</a:t>
            </a:r>
            <a:endParaRPr lang="en-US"/>
          </a:p>
        </p:txBody>
      </p:sp>
    </p:spTree>
    <p:extLst>
      <p:ext uri="{BB962C8B-B14F-4D97-AF65-F5344CB8AC3E}">
        <p14:creationId xmlns:p14="http://schemas.microsoft.com/office/powerpoint/2010/main" val="2672573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r>
              <a:rPr lang="en-US" dirty="0"/>
              <a:t>If there is space at your workplace, also consider having employees prepare disaster supplies of a go kit to store at work. </a:t>
            </a:r>
          </a:p>
          <a:p>
            <a:endParaRPr lang="en-US" dirty="0"/>
          </a:p>
        </p:txBody>
      </p:sp>
    </p:spTree>
    <p:extLst>
      <p:ext uri="{BB962C8B-B14F-4D97-AF65-F5344CB8AC3E}">
        <p14:creationId xmlns:p14="http://schemas.microsoft.com/office/powerpoint/2010/main" val="18124917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r>
              <a:rPr lang="en-US" sz="1800" b="0" i="0" u="none" strike="noStrike" baseline="0" dirty="0">
                <a:solidFill>
                  <a:srgbClr val="000000"/>
                </a:solidFill>
                <a:latin typeface="Source Sans Pro" panose="020B0503030403020204" pitchFamily="34" charset="0"/>
              </a:rPr>
              <a:t>Mitigation reduces a property’s risk from future events and allows business owners and residents to return home more quickly, with less damage, after an event. Mitigation efforts of any kind against future disasters often provide positive benefits over time. While it may involve an initial investment, mitigation pays off in the long run. </a:t>
            </a:r>
            <a:endParaRPr lang="en-US" dirty="0"/>
          </a:p>
        </p:txBody>
      </p:sp>
    </p:spTree>
    <p:extLst>
      <p:ext uri="{BB962C8B-B14F-4D97-AF65-F5344CB8AC3E}">
        <p14:creationId xmlns:p14="http://schemas.microsoft.com/office/powerpoint/2010/main" val="3334930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39136" tIns="19568" rIns="39136" bIns="19568"/>
          <a:lstStyle/>
          <a:p>
            <a:endParaRPr lang="en-US" dirty="0"/>
          </a:p>
        </p:txBody>
      </p:sp>
    </p:spTree>
    <p:extLst>
      <p:ext uri="{BB962C8B-B14F-4D97-AF65-F5344CB8AC3E}">
        <p14:creationId xmlns:p14="http://schemas.microsoft.com/office/powerpoint/2010/main" val="2923556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a:extLst>
              <a:ext uri="{FF2B5EF4-FFF2-40B4-BE49-F238E27FC236}">
                <a16:creationId xmlns:a16="http://schemas.microsoft.com/office/drawing/2014/main" id="{BA5D5A72-CB6F-F8DE-E2C9-90459C8C3DC1}"/>
              </a:ext>
              <a:ext uri="{C183D7F6-B498-43B3-948B-1728B52AA6E4}">
                <adec:decorative xmlns:adec="http://schemas.microsoft.com/office/drawing/2017/decorative" val="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a:p>
        </p:txBody>
      </p:sp>
      <p:sp>
        <p:nvSpPr>
          <p:cNvPr id="20" name="Freeform: Shape 19">
            <a:extLst>
              <a:ext uri="{FF2B5EF4-FFF2-40B4-BE49-F238E27FC236}">
                <a16:creationId xmlns:a16="http://schemas.microsoft.com/office/drawing/2014/main" id="{E66FD7FF-2869-7902-36B2-2B229AB9AB19}"/>
              </a:ext>
              <a:ext uri="{C183D7F6-B498-43B3-948B-1728B52AA6E4}">
                <adec:decorative xmlns:adec="http://schemas.microsoft.com/office/drawing/2017/decorative" val="1"/>
              </a:ext>
            </a:extLst>
          </p:cNvPr>
          <p:cNvSpPr/>
          <p:nvPr userDrawn="1"/>
        </p:nvSpPr>
        <p:spPr>
          <a:xfrm>
            <a:off x="1500188" y="1173106"/>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8" name="Freeform: Shape 17">
            <a:extLst>
              <a:ext uri="{FF2B5EF4-FFF2-40B4-BE49-F238E27FC236}">
                <a16:creationId xmlns:a16="http://schemas.microsoft.com/office/drawing/2014/main" id="{B1457C88-4472-81CF-02AF-4421E0A3084B}"/>
              </a:ext>
              <a:ext uri="{C183D7F6-B498-43B3-948B-1728B52AA6E4}">
                <adec:decorative xmlns:adec="http://schemas.microsoft.com/office/drawing/2017/decorative" val="1"/>
              </a:ext>
            </a:extLst>
          </p:cNvPr>
          <p:cNvSpPr/>
          <p:nvPr userDrawn="1"/>
        </p:nvSpPr>
        <p:spPr>
          <a:xfrm>
            <a:off x="2694429"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ctrTitle" hasCustomPrompt="1"/>
          </p:nvPr>
        </p:nvSpPr>
        <p:spPr>
          <a:xfrm>
            <a:off x="2899790" y="810227"/>
            <a:ext cx="6392421" cy="3831221"/>
          </a:xfrm>
        </p:spPr>
        <p:txBody>
          <a:bodyPr tIns="0" bIns="0" anchor="ctr" anchorCtr="0">
            <a:noAutofit/>
          </a:bodyPr>
          <a:lstStyle>
            <a:lvl1pPr algn="ctr">
              <a:lnSpc>
                <a:spcPct val="100000"/>
              </a:lnSpc>
              <a:defRPr sz="3600"/>
            </a:lvl1pPr>
          </a:lstStyle>
          <a:p>
            <a:r>
              <a:rPr lang="en-US"/>
              <a:t>Click to add title</a:t>
            </a:r>
          </a:p>
        </p:txBody>
      </p:sp>
    </p:spTree>
    <p:extLst>
      <p:ext uri="{BB962C8B-B14F-4D97-AF65-F5344CB8AC3E}">
        <p14:creationId xmlns:p14="http://schemas.microsoft.com/office/powerpoint/2010/main" val="26317998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 uri="{C183D7F6-B498-43B3-948B-1728B52AA6E4}">
                <adec:decorative xmlns:adec="http://schemas.microsoft.com/office/drawing/2017/decorative" val="1"/>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nvGrpSpPr>
          <p:cNvPr id="9" name="Group 8">
            <a:extLst>
              <a:ext uri="{FF2B5EF4-FFF2-40B4-BE49-F238E27FC236}">
                <a16:creationId xmlns:a16="http://schemas.microsoft.com/office/drawing/2014/main" id="{0F297964-0B81-31DC-6D6D-1414832238B1}"/>
              </a:ext>
              <a:ext uri="{C183D7F6-B498-43B3-948B-1728B52AA6E4}">
                <adec:decorative xmlns:adec="http://schemas.microsoft.com/office/drawing/2017/decorative" val="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a:p>
          </p:txBody>
        </p:sp>
      </p:grpSp>
      <p:sp>
        <p:nvSpPr>
          <p:cNvPr id="14" name="Image 2">
            <a:extLst>
              <a:ext uri="{FF2B5EF4-FFF2-40B4-BE49-F238E27FC236}">
                <a16:creationId xmlns:a16="http://schemas.microsoft.com/office/drawing/2014/main" id="{EFFAEAD9-58A9-096B-C6D0-58F7AD08EB20}"/>
              </a:ext>
              <a:ext uri="{C183D7F6-B498-43B3-948B-1728B52AA6E4}">
                <adec:decorative xmlns:adec="http://schemas.microsoft.com/office/drawing/2017/decorative" val="1"/>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a:p>
        </p:txBody>
      </p:sp>
      <p:sp>
        <p:nvSpPr>
          <p:cNvPr id="2" name="Title 1">
            <a:extLst>
              <a:ext uri="{FF2B5EF4-FFF2-40B4-BE49-F238E27FC236}">
                <a16:creationId xmlns:a16="http://schemas.microsoft.com/office/drawing/2014/main" id="{9A1CFBBA-B680-A6A7-3C4B-5FEAC4253283}"/>
              </a:ext>
            </a:extLst>
          </p:cNvPr>
          <p:cNvSpPr>
            <a:spLocks noGrp="1"/>
          </p:cNvSpPr>
          <p:nvPr>
            <p:ph type="title" hasCustomPrompt="1"/>
          </p:nvPr>
        </p:nvSpPr>
        <p:spPr>
          <a:xfrm>
            <a:off x="914400" y="1057274"/>
            <a:ext cx="6583680" cy="1531357"/>
          </a:xfrm>
        </p:spPr>
        <p:txBody>
          <a:bodyPr tIns="0" bIns="0">
            <a:noAutofit/>
          </a:bodyPr>
          <a:lstStyle>
            <a:lvl1pPr algn="l">
              <a:lnSpc>
                <a:spcPct val="100000"/>
              </a:lnSpc>
              <a:defRPr sz="3600"/>
            </a:lvl1pPr>
          </a:lstStyle>
          <a:p>
            <a:r>
              <a:rPr lang="en-US"/>
              <a:t>Click to add title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hasCustomPrompt="1"/>
          </p:nvPr>
        </p:nvSpPr>
        <p:spPr>
          <a:xfrm>
            <a:off x="914400" y="2834640"/>
            <a:ext cx="6583680" cy="3207344"/>
          </a:xfrm>
        </p:spPr>
        <p:txBody>
          <a:bodyPr lIns="91440" tIns="0" rIns="91440" bIns="0">
            <a:norm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a:t>Click to add text</a:t>
            </a:r>
          </a:p>
          <a:p>
            <a:pPr lvl="1"/>
            <a:r>
              <a:rPr lang="en-US"/>
              <a:t>Second level</a:t>
            </a:r>
          </a:p>
          <a:p>
            <a:pPr lvl="2"/>
            <a:r>
              <a:rPr lang="en-US"/>
              <a:t>Third level</a:t>
            </a:r>
          </a:p>
        </p:txBody>
      </p:sp>
      <p:sp>
        <p:nvSpPr>
          <p:cNvPr id="3" name="Slide Number Placeholder 2">
            <a:extLst>
              <a:ext uri="{FF2B5EF4-FFF2-40B4-BE49-F238E27FC236}">
                <a16:creationId xmlns:a16="http://schemas.microsoft.com/office/drawing/2014/main" id="{71114D1E-7749-DD58-8782-318E4F679DE0}"/>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37D12D-0FCA-3396-988D-452D3D526E3D}"/>
              </a:ext>
              <a:ext uri="{C183D7F6-B498-43B3-948B-1728B52AA6E4}">
                <adec:decorative xmlns:adec="http://schemas.microsoft.com/office/drawing/2017/decorative" val="1"/>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6" name="Rectangle 5">
            <a:extLst>
              <a:ext uri="{FF2B5EF4-FFF2-40B4-BE49-F238E27FC236}">
                <a16:creationId xmlns:a16="http://schemas.microsoft.com/office/drawing/2014/main" id="{11710CE8-8A83-C0D3-623E-AFCC6C6A2930}"/>
              </a:ext>
              <a:ext uri="{C183D7F6-B498-43B3-948B-1728B52AA6E4}">
                <adec:decorative xmlns:adec="http://schemas.microsoft.com/office/drawing/2017/decorative" val="1"/>
              </a:ext>
            </a:extLst>
          </p:cNvPr>
          <p:cNvSpPr/>
          <p:nvPr userDrawn="1"/>
        </p:nvSpPr>
        <p:spPr>
          <a:xfrm>
            <a:off x="443346" y="332509"/>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nvGrpSpPr>
          <p:cNvPr id="18" name="Group 17">
            <a:extLst>
              <a:ext uri="{FF2B5EF4-FFF2-40B4-BE49-F238E27FC236}">
                <a16:creationId xmlns:a16="http://schemas.microsoft.com/office/drawing/2014/main" id="{7AA66C80-37C3-6D28-7564-733A30B2CD8D}"/>
              </a:ext>
              <a:ext uri="{C183D7F6-B498-43B3-948B-1728B52AA6E4}">
                <adec:decorative xmlns:adec="http://schemas.microsoft.com/office/drawing/2017/decorative" val="1"/>
              </a:ext>
            </a:extLst>
          </p:cNvPr>
          <p:cNvGrpSpPr/>
          <p:nvPr userDrawn="1"/>
        </p:nvGrpSpPr>
        <p:grpSpPr>
          <a:xfrm flipH="1">
            <a:off x="9353550" y="0"/>
            <a:ext cx="2838450" cy="2857958"/>
            <a:chOff x="0" y="0"/>
            <a:chExt cx="2838450" cy="2857958"/>
          </a:xfrm>
        </p:grpSpPr>
        <p:sp>
          <p:nvSpPr>
            <p:cNvPr id="12" name="Freeform: Shape 28">
              <a:extLst>
                <a:ext uri="{FF2B5EF4-FFF2-40B4-BE49-F238E27FC236}">
                  <a16:creationId xmlns:a16="http://schemas.microsoft.com/office/drawing/2014/main" id="{D9DB7C23-E0CF-A75F-BFFD-4E7679AF4AD5}"/>
                </a:ext>
                <a:ext uri="{C183D7F6-B498-43B3-948B-1728B52AA6E4}">
                  <adec:decorative xmlns:adec="http://schemas.microsoft.com/office/drawing/2017/decorative" val="1"/>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a:p>
          </p:txBody>
        </p:sp>
        <p:sp>
          <p:nvSpPr>
            <p:cNvPr id="15" name="Freeform: Shape 15">
              <a:extLst>
                <a:ext uri="{FF2B5EF4-FFF2-40B4-BE49-F238E27FC236}">
                  <a16:creationId xmlns:a16="http://schemas.microsoft.com/office/drawing/2014/main" id="{4D62A0CC-A0CE-403A-A167-27225B2C6083}"/>
                </a:ext>
                <a:ext uri="{C183D7F6-B498-43B3-948B-1728B52AA6E4}">
                  <adec:decorative xmlns:adec="http://schemas.microsoft.com/office/drawing/2017/decorative" val="1"/>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16" name="Image 2">
              <a:extLst>
                <a:ext uri="{FF2B5EF4-FFF2-40B4-BE49-F238E27FC236}">
                  <a16:creationId xmlns:a16="http://schemas.microsoft.com/office/drawing/2014/main" id="{F8AD83DA-A293-6D56-F606-7C98C403A3F7}"/>
                </a:ext>
                <a:ext uri="{C183D7F6-B498-43B3-948B-1728B52AA6E4}">
                  <adec:decorative xmlns:adec="http://schemas.microsoft.com/office/drawing/2017/decorative" val="1"/>
                </a:ext>
              </a:extLst>
            </p:cNvPr>
            <p:cNvSpPr/>
            <p:nvPr userDrawn="1"/>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a:p>
          </p:txBody>
        </p:sp>
      </p:grpSp>
      <p:sp>
        <p:nvSpPr>
          <p:cNvPr id="2" name="Title 1"/>
          <p:cNvSpPr>
            <a:spLocks noGrp="1"/>
          </p:cNvSpPr>
          <p:nvPr userDrawn="1">
            <p:ph type="title" hasCustomPrompt="1"/>
          </p:nvPr>
        </p:nvSpPr>
        <p:spPr>
          <a:xfrm>
            <a:off x="5702441" y="1061623"/>
            <a:ext cx="5723586" cy="4739104"/>
          </a:xfrm>
        </p:spPr>
        <p:txBody>
          <a:bodyPr tIns="0" bIns="0" anchor="ctr">
            <a:noAutofit/>
          </a:bodyPr>
          <a:lstStyle>
            <a:lvl1pPr algn="l">
              <a:lnSpc>
                <a:spcPct val="100000"/>
              </a:lnSpc>
              <a:defRPr sz="3600" b="1"/>
            </a:lvl1pPr>
          </a:lstStyle>
          <a:p>
            <a:r>
              <a:rPr lang="en-US"/>
              <a:t>Click to add title</a:t>
            </a:r>
          </a:p>
        </p:txBody>
      </p:sp>
      <p:sp>
        <p:nvSpPr>
          <p:cNvPr id="8" name="Picture Placeholder 7">
            <a:extLst>
              <a:ext uri="{FF2B5EF4-FFF2-40B4-BE49-F238E27FC236}">
                <a16:creationId xmlns:a16="http://schemas.microsoft.com/office/drawing/2014/main" id="{E979AC40-7C15-9431-5B1A-415655A7FC05}"/>
              </a:ext>
            </a:extLst>
          </p:cNvPr>
          <p:cNvSpPr>
            <a:spLocks noGrp="1"/>
          </p:cNvSpPr>
          <p:nvPr>
            <p:ph type="pic" sz="quarter" idx="11" hasCustomPrompt="1"/>
          </p:nvPr>
        </p:nvSpPr>
        <p:spPr>
          <a:xfrm>
            <a:off x="443345" y="0"/>
            <a:ext cx="4344695" cy="6359525"/>
          </a:xfrm>
        </p:spPr>
        <p:txBody>
          <a:bodyPr>
            <a:normAutofit/>
          </a:bodyPr>
          <a:lstStyle>
            <a:lvl1pPr marL="0" indent="0">
              <a:buNone/>
              <a:defRPr sz="1800"/>
            </a:lvl1pPr>
          </a:lstStyle>
          <a:p>
            <a:pPr lvl="0"/>
            <a:r>
              <a:rPr lang="en-US"/>
              <a:t>Click to add picture</a:t>
            </a:r>
          </a:p>
        </p:txBody>
      </p:sp>
    </p:spTree>
    <p:extLst>
      <p:ext uri="{BB962C8B-B14F-4D97-AF65-F5344CB8AC3E}">
        <p14:creationId xmlns:p14="http://schemas.microsoft.com/office/powerpoint/2010/main" val="433189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6F8B46B-EF6E-BC12-09E2-0F3B779197B4}"/>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22" name="Rectangle 21">
            <a:extLst>
              <a:ext uri="{FF2B5EF4-FFF2-40B4-BE49-F238E27FC236}">
                <a16:creationId xmlns:a16="http://schemas.microsoft.com/office/drawing/2014/main" id="{5D7B4F11-E150-473B-98F5-6E6AC9646863}"/>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 name="Freeform 35">
            <a:extLst>
              <a:ext uri="{FF2B5EF4-FFF2-40B4-BE49-F238E27FC236}">
                <a16:creationId xmlns:a16="http://schemas.microsoft.com/office/drawing/2014/main" id="{A8E2FA61-C047-21BB-AA50-F84AD7685498}"/>
              </a:ext>
              <a:ext uri="{C183D7F6-B498-43B3-948B-1728B52AA6E4}">
                <adec:decorative xmlns:adec="http://schemas.microsoft.com/office/drawing/2017/decorative" val="1"/>
              </a:ext>
            </a:extLst>
          </p:cNvPr>
          <p:cNvSpPr/>
          <p:nvPr userDrawn="1"/>
        </p:nvSpPr>
        <p:spPr>
          <a:xfrm rot="16200000">
            <a:off x="5760023" y="3764463"/>
            <a:ext cx="2812357" cy="3394143"/>
          </a:xfrm>
          <a:custGeom>
            <a:avLst/>
            <a:gdLst>
              <a:gd name="connsiteX0" fmla="*/ 0 w 2812357"/>
              <a:gd name="connsiteY0" fmla="*/ 0 h 3394143"/>
              <a:gd name="connsiteX1" fmla="*/ 2812357 w 2812357"/>
              <a:gd name="connsiteY1" fmla="*/ 3394143 h 3394143"/>
              <a:gd name="connsiteX2" fmla="*/ 0 w 2812357"/>
              <a:gd name="connsiteY2" fmla="*/ 3394143 h 3394143"/>
            </a:gdLst>
            <a:ahLst/>
            <a:cxnLst>
              <a:cxn ang="0">
                <a:pos x="connsiteX0" y="connsiteY0"/>
              </a:cxn>
              <a:cxn ang="0">
                <a:pos x="connsiteX1" y="connsiteY1"/>
              </a:cxn>
              <a:cxn ang="0">
                <a:pos x="connsiteX2" y="connsiteY2"/>
              </a:cxn>
            </a:cxnLst>
            <a:rect l="l" t="t" r="r" b="b"/>
            <a:pathLst>
              <a:path w="2812357" h="3394143">
                <a:moveTo>
                  <a:pt x="0" y="0"/>
                </a:moveTo>
                <a:lnTo>
                  <a:pt x="2812357" y="3394143"/>
                </a:lnTo>
                <a:lnTo>
                  <a:pt x="0" y="3394143"/>
                </a:lnTo>
                <a:close/>
              </a:path>
            </a:pathLst>
          </a:custGeom>
          <a:solidFill>
            <a:schemeClr val="accent4">
              <a:lumMod val="40000"/>
              <a:lumOff val="60000"/>
              <a:alpha val="50000"/>
            </a:schemeClr>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33" name="Freeform 32">
            <a:extLst>
              <a:ext uri="{FF2B5EF4-FFF2-40B4-BE49-F238E27FC236}">
                <a16:creationId xmlns:a16="http://schemas.microsoft.com/office/drawing/2014/main" id="{1A2791BA-760E-9FA5-8743-D0B699FC9835}"/>
              </a:ext>
              <a:ext uri="{C183D7F6-B498-43B3-948B-1728B52AA6E4}">
                <adec:decorative xmlns:adec="http://schemas.microsoft.com/office/drawing/2017/decorative" val="1"/>
              </a:ext>
            </a:extLst>
          </p:cNvPr>
          <p:cNvSpPr/>
          <p:nvPr userDrawn="1"/>
        </p:nvSpPr>
        <p:spPr>
          <a:xfrm>
            <a:off x="0" y="3463854"/>
            <a:ext cx="435241" cy="3394146"/>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4" name="Title 1">
            <a:extLst>
              <a:ext uri="{FF2B5EF4-FFF2-40B4-BE49-F238E27FC236}">
                <a16:creationId xmlns:a16="http://schemas.microsoft.com/office/drawing/2014/main" id="{8D6A03F2-8C7B-D33B-0E8F-24D4800D5C01}"/>
              </a:ext>
            </a:extLst>
          </p:cNvPr>
          <p:cNvSpPr>
            <a:spLocks noGrp="1"/>
          </p:cNvSpPr>
          <p:nvPr userDrawn="1">
            <p:ph type="title" hasCustomPrompt="1"/>
          </p:nvPr>
        </p:nvSpPr>
        <p:spPr>
          <a:xfrm>
            <a:off x="914400" y="1057275"/>
            <a:ext cx="5259554" cy="2495028"/>
          </a:xfrm>
        </p:spPr>
        <p:txBody>
          <a:bodyPr tIns="0" bIns="0">
            <a:noAutofit/>
          </a:bodyPr>
          <a:lstStyle>
            <a:lvl1pPr algn="l">
              <a:lnSpc>
                <a:spcPct val="100000"/>
              </a:lnSpc>
              <a:defRPr sz="3600"/>
            </a:lvl1pPr>
          </a:lstStyle>
          <a:p>
            <a:r>
              <a:rPr lang="en-US"/>
              <a:t>Click to add text</a:t>
            </a:r>
          </a:p>
        </p:txBody>
      </p:sp>
      <p:sp>
        <p:nvSpPr>
          <p:cNvPr id="5" name="Content Placeholder 2">
            <a:extLst>
              <a:ext uri="{FF2B5EF4-FFF2-40B4-BE49-F238E27FC236}">
                <a16:creationId xmlns:a16="http://schemas.microsoft.com/office/drawing/2014/main" id="{C51465C6-2CDE-B5BF-F22E-CBDD44E86CFC}"/>
              </a:ext>
            </a:extLst>
          </p:cNvPr>
          <p:cNvSpPr>
            <a:spLocks noGrp="1"/>
          </p:cNvSpPr>
          <p:nvPr userDrawn="1">
            <p:ph idx="1" hasCustomPrompt="1"/>
          </p:nvPr>
        </p:nvSpPr>
        <p:spPr>
          <a:xfrm>
            <a:off x="914400" y="3808750"/>
            <a:ext cx="5259554" cy="2233233"/>
          </a:xfrm>
        </p:spPr>
        <p:txBody>
          <a:bodyPr lIns="91440" tIns="0" rIns="9144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a:t>Click to add text</a:t>
            </a:r>
          </a:p>
          <a:p>
            <a:pPr lvl="1"/>
            <a:r>
              <a:rPr lang="en-US"/>
              <a:t>Second level</a:t>
            </a:r>
          </a:p>
          <a:p>
            <a:pPr lvl="2"/>
            <a:r>
              <a:rPr lang="en-US"/>
              <a:t>Third level</a:t>
            </a:r>
          </a:p>
        </p:txBody>
      </p:sp>
      <p:sp>
        <p:nvSpPr>
          <p:cNvPr id="52" name="Picture Placeholder 7">
            <a:extLst>
              <a:ext uri="{FF2B5EF4-FFF2-40B4-BE49-F238E27FC236}">
                <a16:creationId xmlns:a16="http://schemas.microsoft.com/office/drawing/2014/main" id="{55126063-BDEE-A1AB-FDAE-DD9B98CACDA8}"/>
              </a:ext>
            </a:extLst>
          </p:cNvPr>
          <p:cNvSpPr>
            <a:spLocks noGrp="1"/>
          </p:cNvSpPr>
          <p:nvPr>
            <p:ph type="pic" sz="quarter" idx="11" hasCustomPrompt="1"/>
          </p:nvPr>
        </p:nvSpPr>
        <p:spPr>
          <a:xfrm>
            <a:off x="7414194" y="410780"/>
            <a:ext cx="4344695" cy="6447220"/>
          </a:xfrm>
          <a:solidFill>
            <a:schemeClr val="accent3"/>
          </a:solidFill>
        </p:spPr>
        <p:txBody>
          <a:bodyPr>
            <a:normAutofit/>
          </a:bodyPr>
          <a:lstStyle>
            <a:lvl1pPr marL="0" indent="0">
              <a:buNone/>
              <a:defRPr sz="1800"/>
            </a:lvl1pPr>
          </a:lstStyle>
          <a:p>
            <a:pPr lvl="0"/>
            <a:r>
              <a:rPr lang="en-US"/>
              <a:t>Click to add picture</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2" name="Image 1">
            <a:extLst>
              <a:ext uri="{FF2B5EF4-FFF2-40B4-BE49-F238E27FC236}">
                <a16:creationId xmlns:a16="http://schemas.microsoft.com/office/drawing/2014/main" id="{2A3EC91E-4089-D366-06D3-3E66F93DFAF3}"/>
              </a:ext>
              <a:ext uri="{C183D7F6-B498-43B3-948B-1728B52AA6E4}">
                <adec:decorative xmlns:adec="http://schemas.microsoft.com/office/drawing/2017/decorative" val="1"/>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a:p>
        </p:txBody>
      </p:sp>
      <p:sp>
        <p:nvSpPr>
          <p:cNvPr id="53" name="Freeform: Shape 52">
            <a:extLst>
              <a:ext uri="{FF2B5EF4-FFF2-40B4-BE49-F238E27FC236}">
                <a16:creationId xmlns:a16="http://schemas.microsoft.com/office/drawing/2014/main" id="{70F595E1-C910-3710-90E9-AF5FFCE05861}"/>
              </a:ext>
              <a:ext uri="{C183D7F6-B498-43B3-948B-1728B52AA6E4}">
                <adec:decorative xmlns:adec="http://schemas.microsoft.com/office/drawing/2017/decorative" val="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a:p>
        </p:txBody>
      </p:sp>
      <p:sp>
        <p:nvSpPr>
          <p:cNvPr id="29" name="Freeform 70">
            <a:extLst>
              <a:ext uri="{FF2B5EF4-FFF2-40B4-BE49-F238E27FC236}">
                <a16:creationId xmlns:a16="http://schemas.microsoft.com/office/drawing/2014/main" id="{AA39EF58-54F1-4AC9-1D83-2E7DEEAAEA6A}"/>
              </a:ext>
              <a:ext uri="{C183D7F6-B498-43B3-948B-1728B52AA6E4}">
                <adec:decorative xmlns:adec="http://schemas.microsoft.com/office/drawing/2017/decorative" val="1"/>
              </a:ext>
            </a:extLst>
          </p:cNvPr>
          <p:cNvSpPr>
            <a:spLocks/>
          </p:cNvSpPr>
          <p:nvPr userDrawn="1"/>
        </p:nvSpPr>
        <p:spPr bwMode="auto">
          <a:xfrm rot="16200000" flipH="1">
            <a:off x="-9389"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1" name="Freeform 70">
            <a:extLst>
              <a:ext uri="{FF2B5EF4-FFF2-40B4-BE49-F238E27FC236}">
                <a16:creationId xmlns:a16="http://schemas.microsoft.com/office/drawing/2014/main" id="{0C320934-59CC-4123-C7C1-FEEE89F3045F}"/>
              </a:ext>
              <a:ext uri="{C183D7F6-B498-43B3-948B-1728B52AA6E4}">
                <adec:decorative xmlns:adec="http://schemas.microsoft.com/office/drawing/2017/decorative" val="1"/>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3" name="Image 4">
            <a:extLst>
              <a:ext uri="{FF2B5EF4-FFF2-40B4-BE49-F238E27FC236}">
                <a16:creationId xmlns:a16="http://schemas.microsoft.com/office/drawing/2014/main" id="{EC46DC71-C12A-96C8-3FE2-AA95AB58B349}"/>
              </a:ext>
              <a:ext uri="{C183D7F6-B498-43B3-948B-1728B52AA6E4}">
                <adec:decorative xmlns:adec="http://schemas.microsoft.com/office/drawing/2017/decorative" val="1"/>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lumMod val="40000"/>
              <a:lumOff val="60000"/>
              <a:alpha val="50000"/>
            </a:schemeClr>
          </a:solidFill>
          <a:ln w="7052" cap="flat">
            <a:noFill/>
            <a:prstDash val="solid"/>
            <a:miter/>
          </a:ln>
        </p:spPr>
        <p:txBody>
          <a:bodyPr rtlCol="0" anchor="ctr">
            <a:noAutofit/>
          </a:bodyPr>
          <a:lstStyle/>
          <a:p>
            <a:endParaRPr lang="en-US"/>
          </a:p>
        </p:txBody>
      </p:sp>
      <p:sp>
        <p:nvSpPr>
          <p:cNvPr id="2" name="Title 1"/>
          <p:cNvSpPr>
            <a:spLocks noGrp="1"/>
          </p:cNvSpPr>
          <p:nvPr>
            <p:ph type="title" hasCustomPrompt="1"/>
          </p:nvPr>
        </p:nvSpPr>
        <p:spPr>
          <a:xfrm>
            <a:off x="3460565" y="1057274"/>
            <a:ext cx="7965461" cy="994164"/>
          </a:xfrm>
        </p:spPr>
        <p:txBody>
          <a:bodyPr lIns="91440" tIns="0" rIns="91440" bIns="0" anchor="b" anchorCtr="0">
            <a:noAutofit/>
          </a:bodyPr>
          <a:lstStyle>
            <a:lvl1pPr algn="l">
              <a:lnSpc>
                <a:spcPct val="100000"/>
              </a:lnSpc>
              <a:defRPr sz="3600" b="1">
                <a:latin typeface="+mj-lt"/>
                <a:cs typeface="Arial" panose="020B0604020202020204" pitchFamily="34" charset="0"/>
              </a:defRPr>
            </a:lvl1pPr>
          </a:lstStyle>
          <a:p>
            <a:r>
              <a:rPr lang="en-US"/>
              <a:t>Click to add title</a:t>
            </a:r>
          </a:p>
        </p:txBody>
      </p:sp>
      <p:sp>
        <p:nvSpPr>
          <p:cNvPr id="13" name="Content Placeholder 3">
            <a:extLst>
              <a:ext uri="{FF2B5EF4-FFF2-40B4-BE49-F238E27FC236}">
                <a16:creationId xmlns:a16="http://schemas.microsoft.com/office/drawing/2014/main" id="{B20F5EA7-881C-8FB7-EAC9-89C8F2E5865C}"/>
              </a:ext>
            </a:extLst>
          </p:cNvPr>
          <p:cNvSpPr>
            <a:spLocks noGrp="1"/>
          </p:cNvSpPr>
          <p:nvPr>
            <p:ph sz="half" idx="2" hasCustomPrompt="1"/>
          </p:nvPr>
        </p:nvSpPr>
        <p:spPr>
          <a:xfrm>
            <a:off x="3460565" y="2303029"/>
            <a:ext cx="7965460" cy="3497698"/>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2">
            <a:extLst>
              <a:ext uri="{FF2B5EF4-FFF2-40B4-BE49-F238E27FC236}">
                <a16:creationId xmlns:a16="http://schemas.microsoft.com/office/drawing/2014/main" id="{ED7A50D8-0839-EC58-FFBE-315A20995799}"/>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552850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1">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hasCustomPrompt="1"/>
          </p:nvPr>
        </p:nvSpPr>
        <p:spPr>
          <a:xfrm>
            <a:off x="4364809" y="1057274"/>
            <a:ext cx="7043617" cy="2520217"/>
          </a:xfrm>
        </p:spPr>
        <p:txBody>
          <a:bodyPr tIns="0" bIns="0">
            <a:noAutofit/>
          </a:bodyPr>
          <a:lstStyle>
            <a:lvl1pPr algn="l">
              <a:lnSpc>
                <a:spcPct val="100000"/>
              </a:lnSpc>
              <a:defRPr sz="3600"/>
            </a:lvl1pPr>
          </a:lstStyle>
          <a:p>
            <a:r>
              <a:rPr lang="en-US"/>
              <a:t>Click to add title</a:t>
            </a:r>
          </a:p>
        </p:txBody>
      </p:sp>
      <p:sp>
        <p:nvSpPr>
          <p:cNvPr id="11" name="Image 0">
            <a:extLst>
              <a:ext uri="{FF2B5EF4-FFF2-40B4-BE49-F238E27FC236}">
                <a16:creationId xmlns:a16="http://schemas.microsoft.com/office/drawing/2014/main" id="{CD2D664E-6702-6607-A37E-2E996144917C}"/>
              </a:ext>
              <a:ext uri="{C183D7F6-B498-43B3-948B-1728B52AA6E4}">
                <adec:decorative xmlns:adec="http://schemas.microsoft.com/office/drawing/2017/decorative" val="1"/>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pic>
        <p:nvPicPr>
          <p:cNvPr id="13" name="Image 1">
            <a:extLst>
              <a:ext uri="{FF2B5EF4-FFF2-40B4-BE49-F238E27FC236}">
                <a16:creationId xmlns:a16="http://schemas.microsoft.com/office/drawing/2014/main" id="{951C5737-DF7E-D671-AC74-9E488335BCA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 uri="{C183D7F6-B498-43B3-948B-1728B52AA6E4}">
                <adec:decorative xmlns:adec="http://schemas.microsoft.com/office/drawing/2017/decorative" val="1"/>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7" name="Image 5">
            <a:extLst>
              <a:ext uri="{FF2B5EF4-FFF2-40B4-BE49-F238E27FC236}">
                <a16:creationId xmlns:a16="http://schemas.microsoft.com/office/drawing/2014/main" id="{B9036D42-A06F-E6EE-BB91-8BAF045198BE}"/>
              </a:ext>
              <a:ext uri="{C183D7F6-B498-43B3-948B-1728B52AA6E4}">
                <adec:decorative xmlns:adec="http://schemas.microsoft.com/office/drawing/2017/decorative" val="1"/>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9" name="Image 6">
            <a:extLst>
              <a:ext uri="{FF2B5EF4-FFF2-40B4-BE49-F238E27FC236}">
                <a16:creationId xmlns:a16="http://schemas.microsoft.com/office/drawing/2014/main" id="{86E0540C-3355-A50D-AC61-047B54B70C64}"/>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16" name="Slide Number Placeholder 2">
            <a:extLst>
              <a:ext uri="{FF2B5EF4-FFF2-40B4-BE49-F238E27FC236}">
                <a16:creationId xmlns:a16="http://schemas.microsoft.com/office/drawing/2014/main" id="{B00F713C-1CC6-5879-0410-95F179D56AD2}"/>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a:p>
        </p:txBody>
      </p:sp>
      <p:sp>
        <p:nvSpPr>
          <p:cNvPr id="2" name="Content Placeholder 2">
            <a:extLst>
              <a:ext uri="{FF2B5EF4-FFF2-40B4-BE49-F238E27FC236}">
                <a16:creationId xmlns:a16="http://schemas.microsoft.com/office/drawing/2014/main" id="{8E40D3F2-4A7A-F909-AC98-0B402B26776E}"/>
              </a:ext>
            </a:extLst>
          </p:cNvPr>
          <p:cNvSpPr>
            <a:spLocks noGrp="1"/>
          </p:cNvSpPr>
          <p:nvPr>
            <p:ph idx="11" hasCustomPrompt="1"/>
          </p:nvPr>
        </p:nvSpPr>
        <p:spPr>
          <a:xfrm>
            <a:off x="4364808" y="3808750"/>
            <a:ext cx="7043618" cy="2233233"/>
          </a:xfrm>
        </p:spPr>
        <p:txBody>
          <a:bodyPr lIns="91440" tIns="0" rIns="9144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a:t>Click to add text</a:t>
            </a:r>
          </a:p>
          <a:p>
            <a:pPr lvl="1"/>
            <a:r>
              <a:rPr lang="en-US"/>
              <a:t>Second level</a:t>
            </a:r>
          </a:p>
          <a:p>
            <a:pPr lvl="2"/>
            <a:r>
              <a:rPr lang="en-US"/>
              <a:t>Third level</a:t>
            </a:r>
          </a:p>
        </p:txBody>
      </p:sp>
    </p:spTree>
    <p:extLst>
      <p:ext uri="{BB962C8B-B14F-4D97-AF65-F5344CB8AC3E}">
        <p14:creationId xmlns:p14="http://schemas.microsoft.com/office/powerpoint/2010/main" val="3116296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4">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3C7B0BB3-A5CA-7C72-DC39-AD00EC90964C}"/>
              </a:ext>
              <a:ext uri="{C183D7F6-B498-43B3-948B-1728B52AA6E4}">
                <adec:decorative xmlns:adec="http://schemas.microsoft.com/office/drawing/2017/decorative" val="1"/>
              </a:ext>
            </a:extLst>
          </p:cNvPr>
          <p:cNvSpPr/>
          <p:nvPr userDrawn="1"/>
        </p:nvSpPr>
        <p:spPr>
          <a:xfrm>
            <a:off x="8989454" y="3427336"/>
            <a:ext cx="3202546" cy="3430665"/>
          </a:xfrm>
          <a:custGeom>
            <a:avLst/>
            <a:gdLst>
              <a:gd name="connsiteX0" fmla="*/ 0 w 3202546"/>
              <a:gd name="connsiteY0" fmla="*/ 0 h 3430665"/>
              <a:gd name="connsiteX1" fmla="*/ 3202546 w 3202546"/>
              <a:gd name="connsiteY1" fmla="*/ 0 h 3430665"/>
              <a:gd name="connsiteX2" fmla="*/ 3202546 w 3202546"/>
              <a:gd name="connsiteY2" fmla="*/ 3430665 h 3430665"/>
              <a:gd name="connsiteX3" fmla="*/ 0 w 3202546"/>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202546" h="3430665">
                <a:moveTo>
                  <a:pt x="0" y="0"/>
                </a:moveTo>
                <a:lnTo>
                  <a:pt x="3202546" y="0"/>
                </a:lnTo>
                <a:lnTo>
                  <a:pt x="3202546"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18" name="Freeform 17">
            <a:extLst>
              <a:ext uri="{FF2B5EF4-FFF2-40B4-BE49-F238E27FC236}">
                <a16:creationId xmlns:a16="http://schemas.microsoft.com/office/drawing/2014/main" id="{07871527-68A5-0A5C-F5A6-A80523BAC92F}"/>
              </a:ext>
              <a:ext uri="{C183D7F6-B498-43B3-948B-1728B52AA6E4}">
                <adec:decorative xmlns:adec="http://schemas.microsoft.com/office/drawing/2017/decorative" val="1"/>
              </a:ext>
            </a:extLst>
          </p:cNvPr>
          <p:cNvSpPr/>
          <p:nvPr userDrawn="1"/>
        </p:nvSpPr>
        <p:spPr>
          <a:xfrm>
            <a:off x="8989454" y="3654149"/>
            <a:ext cx="3202546" cy="3203852"/>
          </a:xfrm>
          <a:custGeom>
            <a:avLst/>
            <a:gdLst>
              <a:gd name="connsiteX0" fmla="*/ 3202546 w 3202546"/>
              <a:gd name="connsiteY0" fmla="*/ 0 h 3203852"/>
              <a:gd name="connsiteX1" fmla="*/ 3202546 w 3202546"/>
              <a:gd name="connsiteY1" fmla="*/ 3203852 h 3203852"/>
              <a:gd name="connsiteX2" fmla="*/ 0 w 3202546"/>
              <a:gd name="connsiteY2" fmla="*/ 3203852 h 3203852"/>
              <a:gd name="connsiteX3" fmla="*/ 0 w 3202546"/>
              <a:gd name="connsiteY3" fmla="*/ 3190718 h 3203852"/>
            </a:gdLst>
            <a:ahLst/>
            <a:cxnLst>
              <a:cxn ang="0">
                <a:pos x="connsiteX0" y="connsiteY0"/>
              </a:cxn>
              <a:cxn ang="0">
                <a:pos x="connsiteX1" y="connsiteY1"/>
              </a:cxn>
              <a:cxn ang="0">
                <a:pos x="connsiteX2" y="connsiteY2"/>
              </a:cxn>
              <a:cxn ang="0">
                <a:pos x="connsiteX3" y="connsiteY3"/>
              </a:cxn>
            </a:cxnLst>
            <a:rect l="l" t="t" r="r" b="b"/>
            <a:pathLst>
              <a:path w="3202546" h="3203852">
                <a:moveTo>
                  <a:pt x="3202546" y="0"/>
                </a:moveTo>
                <a:lnTo>
                  <a:pt x="3202546" y="3203852"/>
                </a:lnTo>
                <a:lnTo>
                  <a:pt x="0" y="3203852"/>
                </a:lnTo>
                <a:lnTo>
                  <a:pt x="0" y="3190718"/>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14" name="Freeform 13">
            <a:extLst>
              <a:ext uri="{FF2B5EF4-FFF2-40B4-BE49-F238E27FC236}">
                <a16:creationId xmlns:a16="http://schemas.microsoft.com/office/drawing/2014/main" id="{CEB118B3-9B06-AD11-738A-7A0651F98B7E}"/>
              </a:ext>
              <a:ext uri="{C183D7F6-B498-43B3-948B-1728B52AA6E4}">
                <adec:decorative xmlns:adec="http://schemas.microsoft.com/office/drawing/2017/decorative" val="1"/>
              </a:ext>
            </a:extLst>
          </p:cNvPr>
          <p:cNvSpPr/>
          <p:nvPr userDrawn="1"/>
        </p:nvSpPr>
        <p:spPr>
          <a:xfrm>
            <a:off x="8989455" y="1"/>
            <a:ext cx="3202545" cy="3437345"/>
          </a:xfrm>
          <a:custGeom>
            <a:avLst/>
            <a:gdLst>
              <a:gd name="connsiteX0" fmla="*/ 0 w 3202545"/>
              <a:gd name="connsiteY0" fmla="*/ 0 h 3437345"/>
              <a:gd name="connsiteX1" fmla="*/ 3202545 w 3202545"/>
              <a:gd name="connsiteY1" fmla="*/ 0 h 3437345"/>
              <a:gd name="connsiteX2" fmla="*/ 3202545 w 3202545"/>
              <a:gd name="connsiteY2" fmla="*/ 3437345 h 3437345"/>
              <a:gd name="connsiteX3" fmla="*/ 0 w 320254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202545" h="3437345">
                <a:moveTo>
                  <a:pt x="0" y="0"/>
                </a:moveTo>
                <a:lnTo>
                  <a:pt x="3202545" y="0"/>
                </a:lnTo>
                <a:lnTo>
                  <a:pt x="320254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16" name="Freeform 15">
            <a:extLst>
              <a:ext uri="{FF2B5EF4-FFF2-40B4-BE49-F238E27FC236}">
                <a16:creationId xmlns:a16="http://schemas.microsoft.com/office/drawing/2014/main" id="{0EA94262-504E-06F2-F383-E832C37B1250}"/>
              </a:ext>
              <a:ext uri="{C183D7F6-B498-43B3-948B-1728B52AA6E4}">
                <adec:decorative xmlns:adec="http://schemas.microsoft.com/office/drawing/2017/decorative" val="1"/>
              </a:ext>
            </a:extLst>
          </p:cNvPr>
          <p:cNvSpPr/>
          <p:nvPr userDrawn="1"/>
        </p:nvSpPr>
        <p:spPr>
          <a:xfrm>
            <a:off x="8989454" y="6681"/>
            <a:ext cx="3202546" cy="3436477"/>
          </a:xfrm>
          <a:custGeom>
            <a:avLst/>
            <a:gdLst>
              <a:gd name="connsiteX0" fmla="*/ 0 w 3202546"/>
              <a:gd name="connsiteY0" fmla="*/ 0 h 3436477"/>
              <a:gd name="connsiteX1" fmla="*/ 3202546 w 3202546"/>
              <a:gd name="connsiteY1" fmla="*/ 3214418 h 3436477"/>
              <a:gd name="connsiteX2" fmla="*/ 3202546 w 3202546"/>
              <a:gd name="connsiteY2" fmla="*/ 3436477 h 3436477"/>
              <a:gd name="connsiteX3" fmla="*/ 0 w 3202546"/>
              <a:gd name="connsiteY3" fmla="*/ 3436477 h 3436477"/>
            </a:gdLst>
            <a:ahLst/>
            <a:cxnLst>
              <a:cxn ang="0">
                <a:pos x="connsiteX0" y="connsiteY0"/>
              </a:cxn>
              <a:cxn ang="0">
                <a:pos x="connsiteX1" y="connsiteY1"/>
              </a:cxn>
              <a:cxn ang="0">
                <a:pos x="connsiteX2" y="connsiteY2"/>
              </a:cxn>
              <a:cxn ang="0">
                <a:pos x="connsiteX3" y="connsiteY3"/>
              </a:cxn>
            </a:cxnLst>
            <a:rect l="l" t="t" r="r" b="b"/>
            <a:pathLst>
              <a:path w="3202546" h="3436477">
                <a:moveTo>
                  <a:pt x="0" y="0"/>
                </a:moveTo>
                <a:lnTo>
                  <a:pt x="3202546" y="3214418"/>
                </a:lnTo>
                <a:lnTo>
                  <a:pt x="3202546"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20" name="Title 19">
            <a:extLst>
              <a:ext uri="{FF2B5EF4-FFF2-40B4-BE49-F238E27FC236}">
                <a16:creationId xmlns:a16="http://schemas.microsoft.com/office/drawing/2014/main" id="{C26B5661-F583-FA44-8353-161B862E69B1}"/>
              </a:ext>
            </a:extLst>
          </p:cNvPr>
          <p:cNvSpPr>
            <a:spLocks noGrp="1"/>
          </p:cNvSpPr>
          <p:nvPr userDrawn="1">
            <p:ph type="title" hasCustomPrompt="1"/>
          </p:nvPr>
        </p:nvSpPr>
        <p:spPr>
          <a:xfrm>
            <a:off x="914399" y="834635"/>
            <a:ext cx="7796464" cy="1222385"/>
          </a:xfrm>
        </p:spPr>
        <p:txBody>
          <a:bodyPr tIns="0" bIns="0">
            <a:noAutofit/>
          </a:bodyPr>
          <a:lstStyle>
            <a:lvl1pPr algn="l">
              <a:lnSpc>
                <a:spcPct val="100000"/>
              </a:lnSpc>
              <a:defRPr sz="3600"/>
            </a:lvl1pPr>
          </a:lstStyle>
          <a:p>
            <a:r>
              <a:rPr lang="en-US"/>
              <a:t>Click to add title</a:t>
            </a:r>
          </a:p>
        </p:txBody>
      </p:sp>
      <p:sp>
        <p:nvSpPr>
          <p:cNvPr id="19" name="Slide Number Placeholder 2">
            <a:extLst>
              <a:ext uri="{FF2B5EF4-FFF2-40B4-BE49-F238E27FC236}">
                <a16:creationId xmlns:a16="http://schemas.microsoft.com/office/drawing/2014/main" id="{BFBCB81C-7599-87A1-8037-5FB8C374503A}"/>
              </a:ext>
            </a:extLst>
          </p:cNvPr>
          <p:cNvSpPr>
            <a:spLocks noGrp="1"/>
          </p:cNvSpPr>
          <p:nvPr userDrawn="1">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a:p>
        </p:txBody>
      </p:sp>
      <p:sp>
        <p:nvSpPr>
          <p:cNvPr id="23" name="Content Placeholder 3">
            <a:extLst>
              <a:ext uri="{FF2B5EF4-FFF2-40B4-BE49-F238E27FC236}">
                <a16:creationId xmlns:a16="http://schemas.microsoft.com/office/drawing/2014/main" id="{6FF02D51-6992-3FED-2A19-92E5AC564CF4}"/>
              </a:ext>
            </a:extLst>
          </p:cNvPr>
          <p:cNvSpPr>
            <a:spLocks noGrp="1"/>
          </p:cNvSpPr>
          <p:nvPr userDrawn="1">
            <p:ph sz="half" idx="2" hasCustomPrompt="1"/>
          </p:nvPr>
        </p:nvSpPr>
        <p:spPr>
          <a:xfrm>
            <a:off x="914400" y="2303028"/>
            <a:ext cx="3283119" cy="3720337"/>
          </a:xfrm>
        </p:spPr>
        <p:txBody>
          <a:bodyPr lIns="91440" tIns="0" rIns="91440" bIns="0">
            <a:normAutofit/>
          </a:bodyPr>
          <a:lstStyle>
            <a:lvl1pPr marL="0" indent="0">
              <a:spcBef>
                <a:spcPts val="1000"/>
              </a:spcBef>
              <a:buNone/>
              <a:defRPr sz="1800"/>
            </a:lvl1pPr>
            <a:lvl2pPr marL="283464" indent="-283464">
              <a:spcBef>
                <a:spcPts val="1000"/>
              </a:spcBef>
              <a:defRPr sz="1800"/>
            </a:lvl2pPr>
            <a:lvl3pPr marL="283464" indent="-283464">
              <a:spcBef>
                <a:spcPts val="1000"/>
              </a:spcBef>
              <a:defRPr sz="1800"/>
            </a:lvl3pPr>
            <a:lvl4pPr marL="283464" indent="-283464">
              <a:spcBef>
                <a:spcPts val="1000"/>
              </a:spcBef>
              <a:defRPr sz="1800"/>
            </a:lvl4pPr>
            <a:lvl5pPr marL="283464" indent="-283464">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5" name="Content Placeholder 5">
            <a:extLst>
              <a:ext uri="{FF2B5EF4-FFF2-40B4-BE49-F238E27FC236}">
                <a16:creationId xmlns:a16="http://schemas.microsoft.com/office/drawing/2014/main" id="{C2762372-3C12-61F8-F131-E4C08A2B1735}"/>
              </a:ext>
            </a:extLst>
          </p:cNvPr>
          <p:cNvSpPr>
            <a:spLocks noGrp="1"/>
          </p:cNvSpPr>
          <p:nvPr userDrawn="1">
            <p:ph sz="quarter" idx="4" hasCustomPrompt="1"/>
          </p:nvPr>
        </p:nvSpPr>
        <p:spPr>
          <a:xfrm>
            <a:off x="4782159" y="2303028"/>
            <a:ext cx="3284951" cy="3720337"/>
          </a:xfrm>
        </p:spPr>
        <p:txBody>
          <a:bodyPr lIns="91440" tIns="0" rIns="91440" bIns="0">
            <a:normAutofit/>
          </a:bodyPr>
          <a:lstStyle>
            <a:lvl1pPr marL="0" indent="0">
              <a:spcBef>
                <a:spcPts val="1000"/>
              </a:spcBef>
              <a:buNone/>
              <a:defRPr sz="1800"/>
            </a:lvl1pPr>
            <a:lvl2pPr marL="283464" indent="-283464">
              <a:spcBef>
                <a:spcPts val="1000"/>
              </a:spcBef>
              <a:defRPr sz="1800"/>
            </a:lvl2pPr>
            <a:lvl3pPr marL="283464" indent="-283464">
              <a:spcBef>
                <a:spcPts val="1000"/>
              </a:spcBef>
              <a:defRPr sz="1800"/>
            </a:lvl3pPr>
            <a:lvl4pPr marL="283464" indent="-283464">
              <a:spcBef>
                <a:spcPts val="1000"/>
              </a:spcBef>
              <a:defRPr sz="1800"/>
            </a:lvl4pPr>
            <a:lvl5pPr marL="283464" indent="-283464">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6733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34" name="Rectangle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965393"/>
            <a:ext cx="7631709" cy="1091627"/>
          </a:xfrm>
        </p:spPr>
        <p:txBody>
          <a:bodyPr tIns="0" bIns="0"/>
          <a:lstStyle>
            <a:lvl1pPr algn="l">
              <a:lnSpc>
                <a:spcPct val="100000"/>
              </a:lnSpc>
              <a:defRPr sz="3600">
                <a:solidFill>
                  <a:schemeClr val="accent6"/>
                </a:solidFill>
              </a:defRPr>
            </a:lvl1pPr>
          </a:lstStyle>
          <a:p>
            <a:r>
              <a:rPr lang="en-US"/>
              <a:t>Click to add title</a:t>
            </a:r>
          </a:p>
        </p:txBody>
      </p:sp>
      <p:sp>
        <p:nvSpPr>
          <p:cNvPr id="5" name="Content Placeholder 2">
            <a:extLst>
              <a:ext uri="{FF2B5EF4-FFF2-40B4-BE49-F238E27FC236}">
                <a16:creationId xmlns:a16="http://schemas.microsoft.com/office/drawing/2014/main" id="{0AADE444-940A-5A34-8C49-4F15BC33EEC7}"/>
              </a:ext>
            </a:extLst>
          </p:cNvPr>
          <p:cNvSpPr>
            <a:spLocks noGrp="1"/>
          </p:cNvSpPr>
          <p:nvPr>
            <p:ph sz="half" idx="15" hasCustomPrompt="1"/>
          </p:nvPr>
        </p:nvSpPr>
        <p:spPr>
          <a:xfrm>
            <a:off x="914400" y="2303028"/>
            <a:ext cx="3283119" cy="4144192"/>
          </a:xfrm>
        </p:spPr>
        <p:txBody>
          <a:bodyPr lIns="91440" tIns="0" rIns="91440" bIns="0">
            <a:normAutofit/>
          </a:bodyPr>
          <a:lstStyle>
            <a:lvl1pPr marL="457200" indent="-457200">
              <a:spcBef>
                <a:spcPts val="1000"/>
              </a:spcBef>
              <a:buFont typeface="+mj-lt"/>
              <a:buAutoNum type="arabicPeriod"/>
              <a:defRPr sz="1800"/>
            </a:lvl1pPr>
            <a:lvl2pPr marL="745236" indent="-342900">
              <a:spcBef>
                <a:spcPts val="1000"/>
              </a:spcBef>
              <a:buFont typeface="+mj-lt"/>
              <a:buAutoNum type="alphaLcPeriod"/>
              <a:defRPr sz="1800"/>
            </a:lvl2pPr>
            <a:lvl3pPr marL="1202436" indent="-342900">
              <a:spcBef>
                <a:spcPts val="1000"/>
              </a:spcBef>
              <a:buFont typeface="+mj-lt"/>
              <a:buAutoNum type="arabicParenR"/>
              <a:defRPr sz="1800"/>
            </a:lvl3pPr>
            <a:lvl4pPr marL="1659636" indent="-342900">
              <a:spcBef>
                <a:spcPts val="1000"/>
              </a:spcBef>
              <a:buFont typeface="+mj-lt"/>
              <a:buAutoNum type="alphaLcParenR"/>
              <a:defRPr sz="1800"/>
            </a:lvl4pPr>
            <a:lvl5pPr indent="-283464">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p:txBody>
      </p:sp>
      <p:sp>
        <p:nvSpPr>
          <p:cNvPr id="3" name="Content Placeholder 2">
            <a:extLst>
              <a:ext uri="{FF2B5EF4-FFF2-40B4-BE49-F238E27FC236}">
                <a16:creationId xmlns:a16="http://schemas.microsoft.com/office/drawing/2014/main" id="{97A79FCB-9A9F-6B60-A95C-FCF020598DE3}"/>
              </a:ext>
            </a:extLst>
          </p:cNvPr>
          <p:cNvSpPr>
            <a:spLocks noGrp="1"/>
          </p:cNvSpPr>
          <p:nvPr>
            <p:ph sz="half" idx="1" hasCustomPrompt="1"/>
          </p:nvPr>
        </p:nvSpPr>
        <p:spPr>
          <a:xfrm>
            <a:off x="4782159" y="2303028"/>
            <a:ext cx="3763950" cy="4144192"/>
          </a:xfrm>
        </p:spPr>
        <p:txBody>
          <a:bodyPr lIns="91440" tIns="0" rIns="91440" bIns="0">
            <a:normAutofit/>
          </a:bodyPr>
          <a:lstStyle>
            <a:lvl1pPr marL="0" indent="0">
              <a:spcBef>
                <a:spcPts val="1000"/>
              </a:spcBef>
              <a:buNone/>
              <a:defRPr sz="1800"/>
            </a:lvl1pPr>
            <a:lvl2pPr indent="-283464">
              <a:spcBef>
                <a:spcPts val="1000"/>
              </a:spcBef>
              <a:defRPr sz="1800"/>
            </a:lvl2pPr>
            <a:lvl3pPr indent="-283464">
              <a:spcBef>
                <a:spcPts val="1000"/>
              </a:spcBef>
              <a:defRPr sz="1800"/>
            </a:lvl3pPr>
            <a:lvl4pPr indent="-283464">
              <a:spcBef>
                <a:spcPts val="1000"/>
              </a:spcBef>
              <a:defRPr sz="1800"/>
            </a:lvl4pPr>
            <a:lvl5pPr indent="-283464">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1" name="Picture Placeholder 30">
            <a:extLst>
              <a:ext uri="{FF2B5EF4-FFF2-40B4-BE49-F238E27FC236}">
                <a16:creationId xmlns:a16="http://schemas.microsoft.com/office/drawing/2014/main" id="{2912B88E-830A-AD4C-378F-46EF5F77950C}"/>
              </a:ext>
            </a:extLst>
          </p:cNvPr>
          <p:cNvSpPr>
            <a:spLocks noGrp="1"/>
          </p:cNvSpPr>
          <p:nvPr>
            <p:ph type="pic" sz="quarter" idx="14" hasCustomPrompt="1"/>
          </p:nvPr>
        </p:nvSpPr>
        <p:spPr>
          <a:xfrm>
            <a:off x="8989454" y="965393"/>
            <a:ext cx="3202545" cy="5892607"/>
          </a:xfrm>
          <a:custGeom>
            <a:avLst/>
            <a:gdLst>
              <a:gd name="connsiteX0" fmla="*/ 0 w 3202545"/>
              <a:gd name="connsiteY0" fmla="*/ 0 h 6023366"/>
              <a:gd name="connsiteX1" fmla="*/ 3202545 w 3202545"/>
              <a:gd name="connsiteY1" fmla="*/ 0 h 6023366"/>
              <a:gd name="connsiteX2" fmla="*/ 3202545 w 3202545"/>
              <a:gd name="connsiteY2" fmla="*/ 3165406 h 6023366"/>
              <a:gd name="connsiteX3" fmla="*/ 2923656 w 3202545"/>
              <a:gd name="connsiteY3" fmla="*/ 3179481 h 6023366"/>
              <a:gd name="connsiteX4" fmla="*/ 364096 w 3202545"/>
              <a:gd name="connsiteY4" fmla="*/ 6016124 h 6023366"/>
              <a:gd name="connsiteX5" fmla="*/ 364096 w 3202545"/>
              <a:gd name="connsiteY5" fmla="*/ 6023364 h 6023366"/>
              <a:gd name="connsiteX6" fmla="*/ 1231541 w 3202545"/>
              <a:gd name="connsiteY6" fmla="*/ 6023364 h 6023366"/>
              <a:gd name="connsiteX7" fmla="*/ 1241636 w 3202545"/>
              <a:gd name="connsiteY7" fmla="*/ 5822974 h 6023366"/>
              <a:gd name="connsiteX8" fmla="*/ 3012253 w 3202545"/>
              <a:gd name="connsiteY8" fmla="*/ 4042481 h 6023366"/>
              <a:gd name="connsiteX9" fmla="*/ 3202545 w 3202545"/>
              <a:gd name="connsiteY9" fmla="*/ 4032784 h 6023366"/>
              <a:gd name="connsiteX10" fmla="*/ 3202545 w 3202545"/>
              <a:gd name="connsiteY10" fmla="*/ 4033098 h 6023366"/>
              <a:gd name="connsiteX11" fmla="*/ 3012291 w 3202545"/>
              <a:gd name="connsiteY11" fmla="*/ 4042794 h 6023366"/>
              <a:gd name="connsiteX12" fmla="*/ 1242011 w 3202545"/>
              <a:gd name="connsiteY12" fmla="*/ 5823008 h 6023366"/>
              <a:gd name="connsiteX13" fmla="*/ 1231918 w 3202545"/>
              <a:gd name="connsiteY13" fmla="*/ 6023365 h 6023366"/>
              <a:gd name="connsiteX14" fmla="*/ 3202545 w 3202545"/>
              <a:gd name="connsiteY14" fmla="*/ 6023365 h 6023366"/>
              <a:gd name="connsiteX15" fmla="*/ 3202545 w 3202545"/>
              <a:gd name="connsiteY15" fmla="*/ 6023366 h 6023366"/>
              <a:gd name="connsiteX16" fmla="*/ 0 w 3202545"/>
              <a:gd name="connsiteY16" fmla="*/ 6023366 h 6023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02545" h="6023366">
                <a:moveTo>
                  <a:pt x="0" y="0"/>
                </a:moveTo>
                <a:lnTo>
                  <a:pt x="3202545" y="0"/>
                </a:lnTo>
                <a:lnTo>
                  <a:pt x="3202545" y="3165406"/>
                </a:lnTo>
                <a:lnTo>
                  <a:pt x="2923656" y="3179481"/>
                </a:lnTo>
                <a:cubicBezTo>
                  <a:pt x="1485615" y="3325450"/>
                  <a:pt x="364096" y="4539349"/>
                  <a:pt x="364096" y="6016124"/>
                </a:cubicBezTo>
                <a:lnTo>
                  <a:pt x="364096" y="6023364"/>
                </a:lnTo>
                <a:lnTo>
                  <a:pt x="1231541" y="6023364"/>
                </a:lnTo>
                <a:lnTo>
                  <a:pt x="1241636" y="5822974"/>
                </a:lnTo>
                <a:cubicBezTo>
                  <a:pt x="1336361" y="4887576"/>
                  <a:pt x="2077946" y="4138236"/>
                  <a:pt x="3012253" y="4042481"/>
                </a:cubicBezTo>
                <a:lnTo>
                  <a:pt x="3202545" y="4032784"/>
                </a:lnTo>
                <a:lnTo>
                  <a:pt x="3202545" y="4033098"/>
                </a:lnTo>
                <a:lnTo>
                  <a:pt x="3012291" y="4042794"/>
                </a:lnTo>
                <a:cubicBezTo>
                  <a:pt x="2078162" y="4138534"/>
                  <a:pt x="1336718" y="4887757"/>
                  <a:pt x="1242011" y="5823008"/>
                </a:cubicBezTo>
                <a:lnTo>
                  <a:pt x="1231918" y="6023365"/>
                </a:lnTo>
                <a:lnTo>
                  <a:pt x="3202545" y="6023365"/>
                </a:lnTo>
                <a:lnTo>
                  <a:pt x="3202545" y="6023366"/>
                </a:lnTo>
                <a:lnTo>
                  <a:pt x="0" y="6023366"/>
                </a:lnTo>
                <a:close/>
              </a:path>
            </a:pathLst>
          </a:custGeom>
          <a:solidFill>
            <a:schemeClr val="accent4"/>
          </a:solidFill>
        </p:spPr>
        <p:txBody>
          <a:bodyPr wrap="square">
            <a:noAutofit/>
          </a:bodyPr>
          <a:lstStyle>
            <a:lvl1pPr marL="0" indent="0">
              <a:buNone/>
              <a:defRPr sz="1800"/>
            </a:lvl1pPr>
          </a:lstStyle>
          <a:p>
            <a:pPr lvl="0"/>
            <a:r>
              <a:rPr lang="en-US"/>
              <a:t>Click to add picture</a:t>
            </a:r>
          </a:p>
        </p:txBody>
      </p:sp>
      <p:grpSp>
        <p:nvGrpSpPr>
          <p:cNvPr id="32" name="Group 31">
            <a:extLst>
              <a:ext uri="{FF2B5EF4-FFF2-40B4-BE49-F238E27FC236}">
                <a16:creationId xmlns:a16="http://schemas.microsoft.com/office/drawing/2014/main" id="{B9152F76-E42E-3D76-6BDB-2FA0D69216AD}"/>
              </a:ext>
              <a:ext uri="{C183D7F6-B498-43B3-948B-1728B52AA6E4}">
                <adec:decorative xmlns:adec="http://schemas.microsoft.com/office/drawing/2017/decorative" val="1"/>
              </a:ext>
            </a:extLst>
          </p:cNvPr>
          <p:cNvGrpSpPr/>
          <p:nvPr userDrawn="1"/>
        </p:nvGrpSpPr>
        <p:grpSpPr>
          <a:xfrm>
            <a:off x="9353550" y="4000041"/>
            <a:ext cx="2838450" cy="2857959"/>
            <a:chOff x="12797096" y="4000041"/>
            <a:chExt cx="2838450" cy="2857959"/>
          </a:xfrm>
        </p:grpSpPr>
        <p:sp>
          <p:nvSpPr>
            <p:cNvPr id="20" name="Freeform: Shape 28">
              <a:extLst>
                <a:ext uri="{FF2B5EF4-FFF2-40B4-BE49-F238E27FC236}">
                  <a16:creationId xmlns:a16="http://schemas.microsoft.com/office/drawing/2014/main" id="{ED0348C7-D83F-0AD7-2539-41219A795693}"/>
                </a:ext>
                <a:ext uri="{C183D7F6-B498-43B3-948B-1728B52AA6E4}">
                  <adec:decorative xmlns:adec="http://schemas.microsoft.com/office/drawing/2017/decorative" val="1"/>
                </a:ext>
              </a:extLst>
            </p:cNvPr>
            <p:cNvSpPr/>
            <p:nvPr userDrawn="1"/>
          </p:nvSpPr>
          <p:spPr>
            <a:xfrm rot="10800000">
              <a:off x="12797096" y="4000041"/>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a:p>
          </p:txBody>
        </p:sp>
        <p:sp>
          <p:nvSpPr>
            <p:cNvPr id="21" name="Freeform: Shape 25">
              <a:extLst>
                <a:ext uri="{FF2B5EF4-FFF2-40B4-BE49-F238E27FC236}">
                  <a16:creationId xmlns:a16="http://schemas.microsoft.com/office/drawing/2014/main" id="{E911AA2D-BE77-278D-CD2E-2EB3E180F3B8}"/>
                </a:ext>
                <a:ext uri="{C183D7F6-B498-43B3-948B-1728B52AA6E4}">
                  <adec:decorative xmlns:adec="http://schemas.microsoft.com/office/drawing/2017/decorative" val="1"/>
                </a:ext>
              </a:extLst>
            </p:cNvPr>
            <p:cNvSpPr/>
            <p:nvPr userDrawn="1"/>
          </p:nvSpPr>
          <p:spPr>
            <a:xfrm rot="10800000">
              <a:off x="13664918" y="4867733"/>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22" name="Freeform: Shape 15">
              <a:extLst>
                <a:ext uri="{FF2B5EF4-FFF2-40B4-BE49-F238E27FC236}">
                  <a16:creationId xmlns:a16="http://schemas.microsoft.com/office/drawing/2014/main" id="{B6CE0BA6-C0FD-AC39-6C31-8477E0CAFDB0}"/>
                </a:ext>
                <a:ext uri="{C183D7F6-B498-43B3-948B-1728B52AA6E4}">
                  <adec:decorative xmlns:adec="http://schemas.microsoft.com/office/drawing/2017/decorative" val="1"/>
                </a:ext>
              </a:extLst>
            </p:cNvPr>
            <p:cNvSpPr/>
            <p:nvPr userDrawn="1"/>
          </p:nvSpPr>
          <p:spPr>
            <a:xfrm rot="10800000">
              <a:off x="14632096" y="584498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23" name="Image 2">
              <a:extLst>
                <a:ext uri="{FF2B5EF4-FFF2-40B4-BE49-F238E27FC236}">
                  <a16:creationId xmlns:a16="http://schemas.microsoft.com/office/drawing/2014/main" id="{666AD1A4-36DE-12F3-BB78-BA678A59572C}"/>
                </a:ext>
                <a:ext uri="{C183D7F6-B498-43B3-948B-1728B52AA6E4}">
                  <adec:decorative xmlns:adec="http://schemas.microsoft.com/office/drawing/2017/decorative" val="1"/>
                </a:ext>
              </a:extLst>
            </p:cNvPr>
            <p:cNvSpPr/>
            <p:nvPr userDrawn="1"/>
          </p:nvSpPr>
          <p:spPr>
            <a:xfrm rot="10800000">
              <a:off x="13402193" y="549284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a:p>
          </p:txBody>
        </p:sp>
      </p:grpSp>
      <p:sp>
        <p:nvSpPr>
          <p:cNvPr id="44" name="Slide Number Placeholder 2">
            <a:extLst>
              <a:ext uri="{FF2B5EF4-FFF2-40B4-BE49-F238E27FC236}">
                <a16:creationId xmlns:a16="http://schemas.microsoft.com/office/drawing/2014/main" id="{79071EEC-EAD1-8B22-009A-68E74589AA8D}"/>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183620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2">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28259CF0-6BC5-3693-6F49-C4489C07C317}"/>
              </a:ext>
              <a:ext uri="{C183D7F6-B498-43B3-948B-1728B52AA6E4}">
                <adec:decorative xmlns:adec="http://schemas.microsoft.com/office/drawing/2017/decorative" val="1"/>
              </a:ext>
            </a:extLst>
          </p:cNvPr>
          <p:cNvSpPr/>
          <p:nvPr/>
        </p:nvSpPr>
        <p:spPr>
          <a:xfrm>
            <a:off x="8989454" y="-2546"/>
            <a:ext cx="3202546" cy="3441072"/>
          </a:xfrm>
          <a:custGeom>
            <a:avLst/>
            <a:gdLst>
              <a:gd name="connsiteX0" fmla="*/ 3202546 w 3202546"/>
              <a:gd name="connsiteY0" fmla="*/ 0 h 3441072"/>
              <a:gd name="connsiteX1" fmla="*/ 3202546 w 3202546"/>
              <a:gd name="connsiteY1" fmla="*/ 3441072 h 3441072"/>
              <a:gd name="connsiteX2" fmla="*/ 0 w 3202546"/>
              <a:gd name="connsiteY2" fmla="*/ 3441072 h 3441072"/>
              <a:gd name="connsiteX3" fmla="*/ 3082686 w 3202546"/>
              <a:gd name="connsiteY3" fmla="*/ 6086 h 3441072"/>
            </a:gdLst>
            <a:ahLst/>
            <a:cxnLst>
              <a:cxn ang="0">
                <a:pos x="connsiteX0" y="connsiteY0"/>
              </a:cxn>
              <a:cxn ang="0">
                <a:pos x="connsiteX1" y="connsiteY1"/>
              </a:cxn>
              <a:cxn ang="0">
                <a:pos x="connsiteX2" y="connsiteY2"/>
              </a:cxn>
              <a:cxn ang="0">
                <a:pos x="connsiteX3" y="connsiteY3"/>
              </a:cxn>
            </a:cxnLst>
            <a:rect l="l" t="t" r="r" b="b"/>
            <a:pathLst>
              <a:path w="3202546" h="3441072">
                <a:moveTo>
                  <a:pt x="3202546" y="0"/>
                </a:moveTo>
                <a:lnTo>
                  <a:pt x="3202546" y="3441072"/>
                </a:lnTo>
                <a:lnTo>
                  <a:pt x="0" y="3441072"/>
                </a:lnTo>
                <a:cubicBezTo>
                  <a:pt x="0" y="1653352"/>
                  <a:pt x="1351216" y="182908"/>
                  <a:pt x="3082686" y="6086"/>
                </a:cubicBezTo>
                <a:close/>
              </a:path>
            </a:pathLst>
          </a:custGeom>
          <a:solidFill>
            <a:schemeClr val="accent1"/>
          </a:solidFill>
          <a:ln w="4756" cap="flat">
            <a:noFill/>
            <a:prstDash val="solid"/>
            <a:miter/>
          </a:ln>
        </p:spPr>
        <p:txBody>
          <a:bodyPr wrap="square" rtlCol="0" anchor="ctr">
            <a:noAutofit/>
          </a:bodyPr>
          <a:lstStyle/>
          <a:p>
            <a:endParaRPr lang="en-US"/>
          </a:p>
        </p:txBody>
      </p:sp>
      <p:sp>
        <p:nvSpPr>
          <p:cNvPr id="26" name="Image 4">
            <a:extLst>
              <a:ext uri="{FF2B5EF4-FFF2-40B4-BE49-F238E27FC236}">
                <a16:creationId xmlns:a16="http://schemas.microsoft.com/office/drawing/2014/main" id="{9019DA73-2516-F3D2-ECDB-620C90483DB3}"/>
              </a:ext>
              <a:ext uri="{C183D7F6-B498-43B3-948B-1728B52AA6E4}">
                <adec:decorative xmlns:adec="http://schemas.microsoft.com/office/drawing/2017/decorative" val="1"/>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5665DA82-D253-8EC5-5DFB-F0266ED9FBB4}"/>
              </a:ext>
              <a:ext uri="{C183D7F6-B498-43B3-948B-1728B52AA6E4}">
                <adec:decorative xmlns:adec="http://schemas.microsoft.com/office/drawing/2017/decorative" val="1"/>
              </a:ext>
            </a:extLst>
          </p:cNvPr>
          <p:cNvSpPr/>
          <p:nvPr/>
        </p:nvSpPr>
        <p:spPr>
          <a:xfrm flipV="1">
            <a:off x="-20086" y="5331514"/>
            <a:ext cx="2148416" cy="1526486"/>
          </a:xfrm>
          <a:custGeom>
            <a:avLst/>
            <a:gdLst>
              <a:gd name="connsiteX0" fmla="*/ 0 w 2148416"/>
              <a:gd name="connsiteY0" fmla="*/ 1526486 h 1526486"/>
              <a:gd name="connsiteX1" fmla="*/ 2098930 w 2148416"/>
              <a:gd name="connsiteY1" fmla="*/ 135201 h 1526486"/>
              <a:gd name="connsiteX2" fmla="*/ 2148416 w 2148416"/>
              <a:gd name="connsiteY2" fmla="*/ 0 h 1526486"/>
              <a:gd name="connsiteX3" fmla="*/ 0 w 2148416"/>
              <a:gd name="connsiteY3" fmla="*/ 0 h 1526486"/>
            </a:gdLst>
            <a:ahLst/>
            <a:cxnLst>
              <a:cxn ang="0">
                <a:pos x="connsiteX0" y="connsiteY0"/>
              </a:cxn>
              <a:cxn ang="0">
                <a:pos x="connsiteX1" y="connsiteY1"/>
              </a:cxn>
              <a:cxn ang="0">
                <a:pos x="connsiteX2" y="connsiteY2"/>
              </a:cxn>
              <a:cxn ang="0">
                <a:pos x="connsiteX3" y="connsiteY3"/>
              </a:cxn>
            </a:cxnLst>
            <a:rect l="l" t="t" r="r" b="b"/>
            <a:pathLst>
              <a:path w="2148416" h="1526486">
                <a:moveTo>
                  <a:pt x="0" y="1526486"/>
                </a:moveTo>
                <a:cubicBezTo>
                  <a:pt x="943526" y="1526486"/>
                  <a:pt x="1753109" y="952785"/>
                  <a:pt x="2098930" y="135201"/>
                </a:cubicBezTo>
                <a:lnTo>
                  <a:pt x="2148416" y="0"/>
                </a:lnTo>
                <a:lnTo>
                  <a:pt x="0" y="0"/>
                </a:lnTo>
                <a:close/>
              </a:path>
            </a:pathLst>
          </a:custGeom>
          <a:solidFill>
            <a:schemeClr val="accent4">
              <a:alpha val="50000"/>
            </a:schemeClr>
          </a:solidFill>
          <a:ln w="5083" cap="flat">
            <a:noFill/>
            <a:prstDash val="solid"/>
            <a:miter/>
          </a:ln>
        </p:spPr>
        <p:txBody>
          <a:bodyPr wrap="square" rtlCol="0" anchor="ctr">
            <a:noAutofit/>
          </a:bodyPr>
          <a:lstStyle/>
          <a:p>
            <a:endParaRPr lang="en-US"/>
          </a:p>
        </p:txBody>
      </p:sp>
      <p:pic>
        <p:nvPicPr>
          <p:cNvPr id="21" name="Image 2">
            <a:extLst>
              <a:ext uri="{FF2B5EF4-FFF2-40B4-BE49-F238E27FC236}">
                <a16:creationId xmlns:a16="http://schemas.microsoft.com/office/drawing/2014/main" id="{A8B7F1F1-806C-8D65-7340-220A0C4653C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rot="5400000">
            <a:off x="9991886" y="1247775"/>
            <a:ext cx="2200114" cy="2200114"/>
          </a:xfrm>
          <a:prstGeom prst="rect">
            <a:avLst/>
          </a:prstGeom>
        </p:spPr>
      </p:pic>
      <p:sp>
        <p:nvSpPr>
          <p:cNvPr id="12" name="Freeform 11">
            <a:extLst>
              <a:ext uri="{FF2B5EF4-FFF2-40B4-BE49-F238E27FC236}">
                <a16:creationId xmlns:a16="http://schemas.microsoft.com/office/drawing/2014/main" id="{E76518D4-6149-BA03-3BE5-6A13A792C115}"/>
              </a:ext>
              <a:ext uri="{C183D7F6-B498-43B3-948B-1728B52AA6E4}">
                <adec:decorative xmlns:adec="http://schemas.microsoft.com/office/drawing/2017/decorative" val="1"/>
              </a:ext>
            </a:extLst>
          </p:cNvPr>
          <p:cNvSpPr/>
          <p:nvPr/>
        </p:nvSpPr>
        <p:spPr>
          <a:xfrm>
            <a:off x="1540428" y="6470488"/>
            <a:ext cx="775021" cy="387513"/>
          </a:xfrm>
          <a:custGeom>
            <a:avLst/>
            <a:gdLst>
              <a:gd name="connsiteX0" fmla="*/ 387511 w 775021"/>
              <a:gd name="connsiteY0" fmla="*/ 0 h 387513"/>
              <a:gd name="connsiteX1" fmla="*/ 775021 w 775021"/>
              <a:gd name="connsiteY1" fmla="*/ 387511 h 387513"/>
              <a:gd name="connsiteX2" fmla="*/ 775021 w 775021"/>
              <a:gd name="connsiteY2" fmla="*/ 387513 h 387513"/>
              <a:gd name="connsiteX3" fmla="*/ 1 w 775021"/>
              <a:gd name="connsiteY3" fmla="*/ 387513 h 387513"/>
              <a:gd name="connsiteX4" fmla="*/ 0 w 775021"/>
              <a:gd name="connsiteY4" fmla="*/ 387511 h 387513"/>
              <a:gd name="connsiteX5" fmla="*/ 387511 w 775021"/>
              <a:gd name="connsiteY5" fmla="*/ 0 h 387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21" h="387513">
                <a:moveTo>
                  <a:pt x="387511" y="0"/>
                </a:moveTo>
                <a:cubicBezTo>
                  <a:pt x="601527" y="0"/>
                  <a:pt x="775021" y="173494"/>
                  <a:pt x="775021" y="387511"/>
                </a:cubicBezTo>
                <a:lnTo>
                  <a:pt x="775021" y="387513"/>
                </a:lnTo>
                <a:lnTo>
                  <a:pt x="1" y="387513"/>
                </a:lnTo>
                <a:lnTo>
                  <a:pt x="0" y="387511"/>
                </a:lnTo>
                <a:cubicBezTo>
                  <a:pt x="0" y="173494"/>
                  <a:pt x="173494" y="0"/>
                  <a:pt x="387511" y="0"/>
                </a:cubicBezTo>
                <a:close/>
              </a:path>
            </a:pathLst>
          </a:custGeom>
          <a:solidFill>
            <a:schemeClr val="accent6"/>
          </a:solidFill>
          <a:ln w="3801" cap="flat">
            <a:noFill/>
            <a:prstDash val="solid"/>
            <a:miter/>
          </a:ln>
        </p:spPr>
        <p:txBody>
          <a:bodyPr wrap="square" rtlCol="0" anchor="ctr">
            <a:noAutofit/>
          </a:bodyPr>
          <a:lstStyle/>
          <a:p>
            <a:endParaRPr lang="en-US"/>
          </a:p>
        </p:txBody>
      </p:sp>
      <p:sp>
        <p:nvSpPr>
          <p:cNvPr id="2" name="Title 1"/>
          <p:cNvSpPr>
            <a:spLocks noGrp="1"/>
          </p:cNvSpPr>
          <p:nvPr>
            <p:ph type="title"/>
          </p:nvPr>
        </p:nvSpPr>
        <p:spPr>
          <a:xfrm>
            <a:off x="914400" y="1057274"/>
            <a:ext cx="7843837" cy="1012782"/>
          </a:xfrm>
        </p:spPr>
        <p:txBody>
          <a:bodyPr tIns="0" bIns="0">
            <a:noAutofit/>
          </a:bodyPr>
          <a:lstStyle>
            <a:lvl1pPr algn="l">
              <a:lnSpc>
                <a:spcPct val="100000"/>
              </a:lnSpc>
              <a:defRPr sz="3600" b="1"/>
            </a:lvl1pPr>
          </a:lstStyle>
          <a:p>
            <a:r>
              <a:rPr lang="en-US"/>
              <a:t>Click to edit Master title style</a:t>
            </a:r>
          </a:p>
        </p:txBody>
      </p:sp>
      <p:sp>
        <p:nvSpPr>
          <p:cNvPr id="30" name="Content Placeholder 2">
            <a:extLst>
              <a:ext uri="{FF2B5EF4-FFF2-40B4-BE49-F238E27FC236}">
                <a16:creationId xmlns:a16="http://schemas.microsoft.com/office/drawing/2014/main" id="{58F56A7F-403C-059D-4B58-A8D59888A158}"/>
              </a:ext>
            </a:extLst>
          </p:cNvPr>
          <p:cNvSpPr>
            <a:spLocks noGrp="1"/>
          </p:cNvSpPr>
          <p:nvPr>
            <p:ph idx="13" hasCustomPrompt="1"/>
          </p:nvPr>
        </p:nvSpPr>
        <p:spPr>
          <a:xfrm>
            <a:off x="914400" y="2331791"/>
            <a:ext cx="6903076" cy="3721817"/>
          </a:xfrm>
        </p:spPr>
        <p:txBody>
          <a:bodyPr tIns="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a:t>Click to add text</a:t>
            </a:r>
          </a:p>
          <a:p>
            <a:pPr lvl="1"/>
            <a:r>
              <a:rPr lang="en-US"/>
              <a:t>Second level</a:t>
            </a:r>
          </a:p>
          <a:p>
            <a:pPr lvl="2"/>
            <a:r>
              <a:rPr lang="en-US"/>
              <a:t>Third level</a:t>
            </a:r>
          </a:p>
        </p:txBody>
      </p:sp>
      <p:sp>
        <p:nvSpPr>
          <p:cNvPr id="10" name="Picture Placeholder 9">
            <a:extLst>
              <a:ext uri="{FF2B5EF4-FFF2-40B4-BE49-F238E27FC236}">
                <a16:creationId xmlns:a16="http://schemas.microsoft.com/office/drawing/2014/main" id="{0723BF40-731C-2A5B-FC2F-B59DEF431C66}"/>
              </a:ext>
            </a:extLst>
          </p:cNvPr>
          <p:cNvSpPr>
            <a:spLocks noGrp="1"/>
          </p:cNvSpPr>
          <p:nvPr>
            <p:ph type="pic" sz="quarter" idx="14"/>
          </p:nvPr>
        </p:nvSpPr>
        <p:spPr>
          <a:xfrm>
            <a:off x="8989454" y="3405189"/>
            <a:ext cx="3202546" cy="3452811"/>
          </a:xfrm>
          <a:solidFill>
            <a:schemeClr val="accent1"/>
          </a:solidFill>
        </p:spPr>
        <p:txBody>
          <a:bodyPr>
            <a:normAutofit/>
          </a:bodyPr>
          <a:lstStyle>
            <a:lvl1pPr marL="0" indent="0">
              <a:buNone/>
              <a:defRPr sz="1800"/>
            </a:lvl1pPr>
          </a:lstStyle>
          <a:p>
            <a:r>
              <a:rPr lang="en-US"/>
              <a:t>Click icon to add picture</a:t>
            </a:r>
          </a:p>
        </p:txBody>
      </p:sp>
      <p:sp>
        <p:nvSpPr>
          <p:cNvPr id="20" name="Slide Number Placeholder 2">
            <a:extLst>
              <a:ext uri="{FF2B5EF4-FFF2-40B4-BE49-F238E27FC236}">
                <a16:creationId xmlns:a16="http://schemas.microsoft.com/office/drawing/2014/main" id="{3ACD3A33-D8A4-7058-9798-30967E3EFD39}"/>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207104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D014917C-8694-B4A4-A211-0F31F00E247E}"/>
              </a:ext>
              <a:ext uri="{C183D7F6-B498-43B3-948B-1728B52AA6E4}">
                <adec:decorative xmlns:adec="http://schemas.microsoft.com/office/drawing/2017/decorative" val="1"/>
              </a:ext>
            </a:extLst>
          </p:cNvPr>
          <p:cNvSpPr/>
          <p:nvPr userDrawn="1"/>
        </p:nvSpPr>
        <p:spPr>
          <a:xfrm>
            <a:off x="1" y="0"/>
            <a:ext cx="1550562" cy="2545382"/>
          </a:xfrm>
          <a:custGeom>
            <a:avLst/>
            <a:gdLst>
              <a:gd name="connsiteX0" fmla="*/ 683117 w 1550562"/>
              <a:gd name="connsiteY0" fmla="*/ 0 h 2545382"/>
              <a:gd name="connsiteX1" fmla="*/ 1550562 w 1550562"/>
              <a:gd name="connsiteY1" fmla="*/ 0 h 2545382"/>
              <a:gd name="connsiteX2" fmla="*/ 1550562 w 1550562"/>
              <a:gd name="connsiteY2" fmla="*/ 7240 h 2545382"/>
              <a:gd name="connsiteX3" fmla="*/ 221868 w 1550562"/>
              <a:gd name="connsiteY3" fmla="*/ 2418735 h 2545382"/>
              <a:gd name="connsiteX4" fmla="*/ 0 w 1550562"/>
              <a:gd name="connsiteY4" fmla="*/ 2545382 h 2545382"/>
              <a:gd name="connsiteX5" fmla="*/ 0 w 1550562"/>
              <a:gd name="connsiteY5" fmla="*/ 1500516 h 2545382"/>
              <a:gd name="connsiteX6" fmla="*/ 102557 w 1550562"/>
              <a:gd name="connsiteY6" fmla="*/ 1405503 h 2545382"/>
              <a:gd name="connsiteX7" fmla="*/ 673022 w 1550562"/>
              <a:gd name="connsiteY7" fmla="*/ 200390 h 254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0562" h="2545382">
                <a:moveTo>
                  <a:pt x="683117" y="0"/>
                </a:moveTo>
                <a:lnTo>
                  <a:pt x="1550562" y="0"/>
                </a:lnTo>
                <a:lnTo>
                  <a:pt x="1550562" y="7240"/>
                </a:lnTo>
                <a:cubicBezTo>
                  <a:pt x="1550562" y="1022523"/>
                  <a:pt x="1020469" y="1913556"/>
                  <a:pt x="221868" y="2418735"/>
                </a:cubicBezTo>
                <a:lnTo>
                  <a:pt x="0" y="2545382"/>
                </a:lnTo>
                <a:lnTo>
                  <a:pt x="0" y="1500516"/>
                </a:lnTo>
                <a:lnTo>
                  <a:pt x="102557" y="1405503"/>
                </a:lnTo>
                <a:cubicBezTo>
                  <a:pt x="416582" y="1089274"/>
                  <a:pt x="625660" y="668089"/>
                  <a:pt x="673022"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a:p>
        </p:txBody>
      </p:sp>
      <p:sp>
        <p:nvSpPr>
          <p:cNvPr id="10" name="Freeform 9">
            <a:extLst>
              <a:ext uri="{FF2B5EF4-FFF2-40B4-BE49-F238E27FC236}">
                <a16:creationId xmlns:a16="http://schemas.microsoft.com/office/drawing/2014/main" id="{A7DB6972-BB75-254A-BA88-C0C3E6E93BDB}"/>
              </a:ext>
              <a:ext uri="{C183D7F6-B498-43B3-948B-1728B52AA6E4}">
                <adec:decorative xmlns:adec="http://schemas.microsoft.com/office/drawing/2017/decorative" val="1"/>
              </a:ext>
            </a:extLst>
          </p:cNvPr>
          <p:cNvSpPr/>
          <p:nvPr userDrawn="1"/>
        </p:nvSpPr>
        <p:spPr>
          <a:xfrm>
            <a:off x="1" y="-1"/>
            <a:ext cx="682740" cy="1500050"/>
          </a:xfrm>
          <a:custGeom>
            <a:avLst/>
            <a:gdLst>
              <a:gd name="connsiteX0" fmla="*/ 0 w 682740"/>
              <a:gd name="connsiteY0" fmla="*/ 0 h 1500050"/>
              <a:gd name="connsiteX1" fmla="*/ 682740 w 682740"/>
              <a:gd name="connsiteY1" fmla="*/ 0 h 1500050"/>
              <a:gd name="connsiteX2" fmla="*/ 672647 w 682740"/>
              <a:gd name="connsiteY2" fmla="*/ 200357 h 1500050"/>
              <a:gd name="connsiteX3" fmla="*/ 102290 w 682740"/>
              <a:gd name="connsiteY3" fmla="*/ 1405281 h 1500050"/>
              <a:gd name="connsiteX4" fmla="*/ 0 w 682740"/>
              <a:gd name="connsiteY4" fmla="*/ 1500050 h 150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740" h="1500050">
                <a:moveTo>
                  <a:pt x="0" y="0"/>
                </a:moveTo>
                <a:lnTo>
                  <a:pt x="682740" y="0"/>
                </a:lnTo>
                <a:lnTo>
                  <a:pt x="672647" y="200357"/>
                </a:lnTo>
                <a:cubicBezTo>
                  <a:pt x="625294" y="667983"/>
                  <a:pt x="416256" y="1089101"/>
                  <a:pt x="102290" y="1405281"/>
                </a:cubicBezTo>
                <a:lnTo>
                  <a:pt x="0" y="150005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30" name="Image 2">
            <a:extLst>
              <a:ext uri="{FF2B5EF4-FFF2-40B4-BE49-F238E27FC236}">
                <a16:creationId xmlns:a16="http://schemas.microsoft.com/office/drawing/2014/main" id="{790E862E-398F-571C-EC2C-3D17164DE059}"/>
              </a:ext>
              <a:ext uri="{C183D7F6-B498-43B3-948B-1728B52AA6E4}">
                <adec:decorative xmlns:adec="http://schemas.microsoft.com/office/drawing/2017/decorative" val="1"/>
              </a:ext>
            </a:extLst>
          </p:cNvPr>
          <p:cNvSpPr/>
          <p:nvPr/>
        </p:nvSpPr>
        <p:spPr>
          <a:xfrm>
            <a:off x="170445" y="314191"/>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a:p>
        </p:txBody>
      </p:sp>
      <p:sp>
        <p:nvSpPr>
          <p:cNvPr id="6" name="Title 1">
            <a:extLst>
              <a:ext uri="{FF2B5EF4-FFF2-40B4-BE49-F238E27FC236}">
                <a16:creationId xmlns:a16="http://schemas.microsoft.com/office/drawing/2014/main" id="{1C975BF2-D657-C309-269D-B8D006263130}"/>
              </a:ext>
            </a:extLst>
          </p:cNvPr>
          <p:cNvSpPr>
            <a:spLocks noGrp="1"/>
          </p:cNvSpPr>
          <p:nvPr>
            <p:ph type="title" hasCustomPrompt="1"/>
          </p:nvPr>
        </p:nvSpPr>
        <p:spPr>
          <a:xfrm>
            <a:off x="1550563" y="1089213"/>
            <a:ext cx="9879437" cy="980844"/>
          </a:xfrm>
        </p:spPr>
        <p:txBody>
          <a:bodyPr tIns="0" bIns="0"/>
          <a:lstStyle>
            <a:lvl1pPr algn="l">
              <a:lnSpc>
                <a:spcPct val="100000"/>
              </a:lnSpc>
              <a:defRPr sz="3600">
                <a:solidFill>
                  <a:schemeClr val="accent6"/>
                </a:solidFill>
              </a:defRPr>
            </a:lvl1pPr>
          </a:lstStyle>
          <a:p>
            <a:r>
              <a:rPr lang="en-US"/>
              <a:t>Click to add title</a:t>
            </a:r>
          </a:p>
        </p:txBody>
      </p:sp>
      <p:sp>
        <p:nvSpPr>
          <p:cNvPr id="4" name="Text Placeholder 54">
            <a:extLst>
              <a:ext uri="{FF2B5EF4-FFF2-40B4-BE49-F238E27FC236}">
                <a16:creationId xmlns:a16="http://schemas.microsoft.com/office/drawing/2014/main" id="{A0AEB4DF-13C8-8171-2BDB-FD1AD542E783}"/>
              </a:ext>
            </a:extLst>
          </p:cNvPr>
          <p:cNvSpPr>
            <a:spLocks noGrp="1"/>
          </p:cNvSpPr>
          <p:nvPr>
            <p:ph type="body" sz="quarter" idx="13" hasCustomPrompt="1"/>
          </p:nvPr>
        </p:nvSpPr>
        <p:spPr>
          <a:xfrm>
            <a:off x="1550564" y="2331958"/>
            <a:ext cx="2975217" cy="3704266"/>
          </a:xfrm>
        </p:spPr>
        <p:txBody>
          <a:bodyPr lIns="91440" tIns="0" rIns="91440" bIns="0" anchor="t" anchorCtr="0">
            <a:noAutofit/>
          </a:bodyPr>
          <a:lstStyle>
            <a:lvl1pPr marL="0" indent="0">
              <a:lnSpc>
                <a:spcPct val="100000"/>
              </a:lnSpc>
              <a:spcBef>
                <a:spcPts val="0"/>
              </a:spcBef>
              <a:spcAft>
                <a:spcPts val="1200"/>
              </a:spcAft>
              <a:buFont typeface="Arial" panose="020B0604020202020204" pitchFamily="34" charset="0"/>
              <a:buNone/>
              <a:defRPr sz="1800"/>
            </a:lvl1pPr>
          </a:lstStyle>
          <a:p>
            <a:r>
              <a:rPr lang="en-US"/>
              <a:t>Click to add subtitle</a:t>
            </a:r>
          </a:p>
        </p:txBody>
      </p:sp>
      <p:sp>
        <p:nvSpPr>
          <p:cNvPr id="9" name="Content Placeholder 2">
            <a:extLst>
              <a:ext uri="{FF2B5EF4-FFF2-40B4-BE49-F238E27FC236}">
                <a16:creationId xmlns:a16="http://schemas.microsoft.com/office/drawing/2014/main" id="{42134EBA-AF32-9F8A-370F-0D3E842F0397}"/>
              </a:ext>
            </a:extLst>
          </p:cNvPr>
          <p:cNvSpPr>
            <a:spLocks noGrp="1"/>
          </p:cNvSpPr>
          <p:nvPr>
            <p:ph sz="half" idx="1" hasCustomPrompt="1"/>
          </p:nvPr>
        </p:nvSpPr>
        <p:spPr>
          <a:xfrm>
            <a:off x="5087154" y="2331791"/>
            <a:ext cx="6345893" cy="3721817"/>
          </a:xfrm>
        </p:spPr>
        <p:txBody>
          <a:bodyPr lIns="91440" rIns="91440">
            <a:normAutofit/>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0" name="Slide Number Placeholder 2">
            <a:extLst>
              <a:ext uri="{FF2B5EF4-FFF2-40B4-BE49-F238E27FC236}">
                <a16:creationId xmlns:a16="http://schemas.microsoft.com/office/drawing/2014/main" id="{AE99A73D-155B-A133-9671-506F54A0559A}"/>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203958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3">
    <p:spTree>
      <p:nvGrpSpPr>
        <p:cNvPr id="1" name=""/>
        <p:cNvGrpSpPr/>
        <p:nvPr/>
      </p:nvGrpSpPr>
      <p:grpSpPr>
        <a:xfrm>
          <a:off x="0" y="0"/>
          <a:ext cx="0" cy="0"/>
          <a:chOff x="0" y="0"/>
          <a:chExt cx="0" cy="0"/>
        </a:xfrm>
      </p:grpSpPr>
      <p:pic>
        <p:nvPicPr>
          <p:cNvPr id="29" name="Graphic 28">
            <a:extLst>
              <a:ext uri="{FF2B5EF4-FFF2-40B4-BE49-F238E27FC236}">
                <a16:creationId xmlns:a16="http://schemas.microsoft.com/office/drawing/2014/main" id="{D5595DD5-43B0-252F-8BC6-6B74340C5BC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7193"/>
          <a:stretch/>
        </p:blipFill>
        <p:spPr>
          <a:xfrm>
            <a:off x="1" y="-1"/>
            <a:ext cx="443344" cy="6856025"/>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sp>
        <p:nvSpPr>
          <p:cNvPr id="2" name="Title 1"/>
          <p:cNvSpPr>
            <a:spLocks noGrp="1"/>
          </p:cNvSpPr>
          <p:nvPr>
            <p:ph type="title" hasCustomPrompt="1"/>
          </p:nvPr>
        </p:nvSpPr>
        <p:spPr>
          <a:xfrm>
            <a:off x="1550564" y="1057274"/>
            <a:ext cx="9875463" cy="999746"/>
          </a:xfrm>
        </p:spPr>
        <p:txBody>
          <a:bodyPr tIns="0" bIns="0">
            <a:noAutofit/>
          </a:bodyPr>
          <a:lstStyle>
            <a:lvl1pPr algn="l">
              <a:lnSpc>
                <a:spcPct val="100000"/>
              </a:lnSpc>
              <a:defRPr sz="3600" b="1"/>
            </a:lvl1pPr>
          </a:lstStyle>
          <a:p>
            <a:r>
              <a:rPr lang="en-US"/>
              <a:t>Click to add title</a:t>
            </a:r>
          </a:p>
        </p:txBody>
      </p:sp>
      <p:sp>
        <p:nvSpPr>
          <p:cNvPr id="49" name="Freeform 48">
            <a:extLst>
              <a:ext uri="{FF2B5EF4-FFF2-40B4-BE49-F238E27FC236}">
                <a16:creationId xmlns:a16="http://schemas.microsoft.com/office/drawing/2014/main" id="{BC3A3767-6C5E-8188-0A49-955BBACE37F0}"/>
              </a:ext>
              <a:ext uri="{C183D7F6-B498-43B3-948B-1728B52AA6E4}">
                <adec:decorative xmlns:adec="http://schemas.microsoft.com/office/drawing/2017/decorative" val="1"/>
              </a:ext>
            </a:extLst>
          </p:cNvPr>
          <p:cNvSpPr/>
          <p:nvPr userDrawn="1"/>
        </p:nvSpPr>
        <p:spPr>
          <a:xfrm flipH="1" flipV="1">
            <a:off x="-3" y="4420134"/>
            <a:ext cx="1293237" cy="2437866"/>
          </a:xfrm>
          <a:custGeom>
            <a:avLst/>
            <a:gdLst>
              <a:gd name="connsiteX0" fmla="*/ 1293237 w 1293237"/>
              <a:gd name="connsiteY0" fmla="*/ 2437866 h 2437866"/>
              <a:gd name="connsiteX1" fmla="*/ 1292465 w 1293237"/>
              <a:gd name="connsiteY1" fmla="*/ 2437373 h 2437866"/>
              <a:gd name="connsiteX2" fmla="*/ 0 w 1293237"/>
              <a:gd name="connsiteY2" fmla="*/ 0 h 2437866"/>
              <a:gd name="connsiteX3" fmla="*/ 1293237 w 1293237"/>
              <a:gd name="connsiteY3" fmla="*/ 0 h 2437866"/>
            </a:gdLst>
            <a:ahLst/>
            <a:cxnLst>
              <a:cxn ang="0">
                <a:pos x="connsiteX0" y="connsiteY0"/>
              </a:cxn>
              <a:cxn ang="0">
                <a:pos x="connsiteX1" y="connsiteY1"/>
              </a:cxn>
              <a:cxn ang="0">
                <a:pos x="connsiteX2" y="connsiteY2"/>
              </a:cxn>
              <a:cxn ang="0">
                <a:pos x="connsiteX3" y="connsiteY3"/>
              </a:cxn>
            </a:cxnLst>
            <a:rect l="l" t="t" r="r" b="b"/>
            <a:pathLst>
              <a:path w="1293237" h="2437866">
                <a:moveTo>
                  <a:pt x="1293237" y="2437866"/>
                </a:moveTo>
                <a:lnTo>
                  <a:pt x="1292465" y="2437373"/>
                </a:lnTo>
                <a:cubicBezTo>
                  <a:pt x="511725" y="1903845"/>
                  <a:pt x="0" y="1011184"/>
                  <a:pt x="0" y="0"/>
                </a:cubicBezTo>
                <a:lnTo>
                  <a:pt x="1293237" y="0"/>
                </a:lnTo>
                <a:close/>
              </a:path>
            </a:pathLst>
          </a:custGeom>
          <a:solidFill>
            <a:schemeClr val="accent1"/>
          </a:solidFill>
          <a:ln w="4763" cap="flat">
            <a:noFill/>
            <a:prstDash val="solid"/>
            <a:miter/>
          </a:ln>
        </p:spPr>
        <p:txBody>
          <a:bodyPr wrap="square" rtlCol="0" anchor="ctr">
            <a:noAutofit/>
          </a:bodyPr>
          <a:lstStyle/>
          <a:p>
            <a:endParaRPr lang="en-US"/>
          </a:p>
        </p:txBody>
      </p:sp>
      <p:sp>
        <p:nvSpPr>
          <p:cNvPr id="16" name="Content Placeholder 3">
            <a:extLst>
              <a:ext uri="{FF2B5EF4-FFF2-40B4-BE49-F238E27FC236}">
                <a16:creationId xmlns:a16="http://schemas.microsoft.com/office/drawing/2014/main" id="{E4BD7F71-D12B-4F27-1505-FF681CF55F73}"/>
              </a:ext>
            </a:extLst>
          </p:cNvPr>
          <p:cNvSpPr>
            <a:spLocks noGrp="1"/>
          </p:cNvSpPr>
          <p:nvPr>
            <p:ph sz="half" idx="2" hasCustomPrompt="1"/>
          </p:nvPr>
        </p:nvSpPr>
        <p:spPr>
          <a:xfrm>
            <a:off x="1550564" y="2303028"/>
            <a:ext cx="5829147"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8" name="Content Placeholder 3">
            <a:extLst>
              <a:ext uri="{FF2B5EF4-FFF2-40B4-BE49-F238E27FC236}">
                <a16:creationId xmlns:a16="http://schemas.microsoft.com/office/drawing/2014/main" id="{FB87C65D-4EF3-18C8-18A8-477F87A37E51}"/>
              </a:ext>
            </a:extLst>
          </p:cNvPr>
          <p:cNvSpPr>
            <a:spLocks noGrp="1"/>
          </p:cNvSpPr>
          <p:nvPr>
            <p:ph sz="half" idx="15" hasCustomPrompt="1"/>
          </p:nvPr>
        </p:nvSpPr>
        <p:spPr>
          <a:xfrm>
            <a:off x="7940842" y="2303028"/>
            <a:ext cx="3485184"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7" name="Slide Number Placeholder 2">
            <a:extLst>
              <a:ext uri="{FF2B5EF4-FFF2-40B4-BE49-F238E27FC236}">
                <a16:creationId xmlns:a16="http://schemas.microsoft.com/office/drawing/2014/main" id="{AEFFA34C-885D-E995-D8F9-B4ACFBF3110D}"/>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a:p>
        </p:txBody>
      </p:sp>
      <p:pic>
        <p:nvPicPr>
          <p:cNvPr id="43" name="Graphic 42">
            <a:extLst>
              <a:ext uri="{FF2B5EF4-FFF2-40B4-BE49-F238E27FC236}">
                <a16:creationId xmlns:a16="http://schemas.microsoft.com/office/drawing/2014/main" id="{C6639AD7-128F-B39D-B45F-0F22A2C6D68B}"/>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7193"/>
          <a:stretch/>
        </p:blipFill>
        <p:spPr>
          <a:xfrm rot="5400000">
            <a:off x="6072641" y="-5676015"/>
            <a:ext cx="443344" cy="11795374"/>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pic>
        <p:nvPicPr>
          <p:cNvPr id="54" name="Graphic 53">
            <a:extLst>
              <a:ext uri="{FF2B5EF4-FFF2-40B4-BE49-F238E27FC236}">
                <a16:creationId xmlns:a16="http://schemas.microsoft.com/office/drawing/2014/main" id="{48479A23-C29C-C711-510C-05B69B882268}"/>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t="11443" r="10857"/>
          <a:stretch/>
        </p:blipFill>
        <p:spPr>
          <a:xfrm rot="16200000">
            <a:off x="-6447" y="6444"/>
            <a:ext cx="1961253" cy="1948364"/>
          </a:xfrm>
          <a:custGeom>
            <a:avLst/>
            <a:gdLst>
              <a:gd name="connsiteX0" fmla="*/ 1961253 w 1961253"/>
              <a:gd name="connsiteY0" fmla="*/ 0 h 1948364"/>
              <a:gd name="connsiteX1" fmla="*/ 1961253 w 1961253"/>
              <a:gd name="connsiteY1" fmla="*/ 1948364 h 1948364"/>
              <a:gd name="connsiteX2" fmla="*/ 0 w 1961253"/>
              <a:gd name="connsiteY2" fmla="*/ 1948364 h 1948364"/>
              <a:gd name="connsiteX3" fmla="*/ 0 w 1961253"/>
              <a:gd name="connsiteY3" fmla="*/ 0 h 1948364"/>
            </a:gdLst>
            <a:ahLst/>
            <a:cxnLst>
              <a:cxn ang="0">
                <a:pos x="connsiteX0" y="connsiteY0"/>
              </a:cxn>
              <a:cxn ang="0">
                <a:pos x="connsiteX1" y="connsiteY1"/>
              </a:cxn>
              <a:cxn ang="0">
                <a:pos x="connsiteX2" y="connsiteY2"/>
              </a:cxn>
              <a:cxn ang="0">
                <a:pos x="connsiteX3" y="connsiteY3"/>
              </a:cxn>
            </a:cxnLst>
            <a:rect l="l" t="t" r="r" b="b"/>
            <a:pathLst>
              <a:path w="1961253" h="1948364">
                <a:moveTo>
                  <a:pt x="1961253" y="0"/>
                </a:moveTo>
                <a:lnTo>
                  <a:pt x="1961253" y="1948364"/>
                </a:lnTo>
                <a:lnTo>
                  <a:pt x="0" y="1948364"/>
                </a:lnTo>
                <a:lnTo>
                  <a:pt x="0" y="0"/>
                </a:lnTo>
                <a:close/>
              </a:path>
            </a:pathLst>
          </a:custGeom>
        </p:spPr>
      </p:pic>
      <p:sp>
        <p:nvSpPr>
          <p:cNvPr id="7" name="Image 2">
            <a:extLst>
              <a:ext uri="{FF2B5EF4-FFF2-40B4-BE49-F238E27FC236}">
                <a16:creationId xmlns:a16="http://schemas.microsoft.com/office/drawing/2014/main" id="{F3DC42FA-4B8F-2EFC-CAB4-1CCAB93BEB7B}"/>
              </a:ext>
              <a:ext uri="{C183D7F6-B498-43B3-948B-1728B52AA6E4}">
                <adec:decorative xmlns:adec="http://schemas.microsoft.com/office/drawing/2017/decorative" val="1"/>
              </a:ext>
            </a:extLst>
          </p:cNvPr>
          <p:cNvSpPr/>
          <p:nvPr userDrawn="1"/>
        </p:nvSpPr>
        <p:spPr>
          <a:xfrm>
            <a:off x="396626" y="4929577"/>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a:p>
        </p:txBody>
      </p:sp>
    </p:spTree>
    <p:extLst>
      <p:ext uri="{BB962C8B-B14F-4D97-AF65-F5344CB8AC3E}">
        <p14:creationId xmlns:p14="http://schemas.microsoft.com/office/powerpoint/2010/main" val="2586650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0"/>
            <a:ext cx="12216063" cy="3467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34" name="Rectangle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1057274"/>
            <a:ext cx="10511627" cy="1012785"/>
          </a:xfrm>
        </p:spPr>
        <p:txBody>
          <a:bodyPr tIns="0" bIns="0"/>
          <a:lstStyle>
            <a:lvl1pPr algn="ctr">
              <a:lnSpc>
                <a:spcPct val="100000"/>
              </a:lnSpc>
              <a:defRPr sz="3600">
                <a:solidFill>
                  <a:schemeClr val="accent6"/>
                </a:solidFill>
              </a:defRPr>
            </a:lvl1pPr>
          </a:lstStyle>
          <a:p>
            <a:r>
              <a:rPr lang="en-US"/>
              <a:t>Click to add title</a:t>
            </a:r>
          </a:p>
        </p:txBody>
      </p:sp>
      <p:sp>
        <p:nvSpPr>
          <p:cNvPr id="14" name="Content Placeholder 5">
            <a:extLst>
              <a:ext uri="{FF2B5EF4-FFF2-40B4-BE49-F238E27FC236}">
                <a16:creationId xmlns:a16="http://schemas.microsoft.com/office/drawing/2014/main" id="{4D6DED8E-165F-59D7-F01C-4EF0446E5FC0}"/>
              </a:ext>
            </a:extLst>
          </p:cNvPr>
          <p:cNvSpPr>
            <a:spLocks noGrp="1"/>
          </p:cNvSpPr>
          <p:nvPr userDrawn="1">
            <p:ph sz="quarter" idx="4" hasCustomPrompt="1"/>
          </p:nvPr>
        </p:nvSpPr>
        <p:spPr>
          <a:xfrm>
            <a:off x="914400" y="2316067"/>
            <a:ext cx="10511627" cy="3948557"/>
          </a:xfrm>
        </p:spPr>
        <p:txBody>
          <a:bodyPr lIns="91440" tIns="91440" rIns="91440" bIns="9144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2">
            <a:extLst>
              <a:ext uri="{FF2B5EF4-FFF2-40B4-BE49-F238E27FC236}">
                <a16:creationId xmlns:a16="http://schemas.microsoft.com/office/drawing/2014/main" id="{2933FDAB-13EE-5F9F-5DFC-A5A60BC63623}"/>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767508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 uri="{C183D7F6-B498-43B3-948B-1728B52AA6E4}">
                <adec:decorative xmlns:adec="http://schemas.microsoft.com/office/drawing/2017/decorative" val="1"/>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a:extLst>
              <a:ext uri="{FF2B5EF4-FFF2-40B4-BE49-F238E27FC236}">
                <a16:creationId xmlns:a16="http://schemas.microsoft.com/office/drawing/2014/main" id="{FEB515B5-2D9F-58E1-6E3C-CCBF105D891E}"/>
              </a:ext>
              <a:ext uri="{C183D7F6-B498-43B3-948B-1728B52AA6E4}">
                <adec:decorative xmlns:adec="http://schemas.microsoft.com/office/drawing/2017/decorative" val="1"/>
              </a:ext>
            </a:extLst>
          </p:cNvPr>
          <p:cNvSpPr/>
          <p:nvPr userDrawn="1"/>
        </p:nvSpPr>
        <p:spPr>
          <a:xfrm>
            <a:off x="7527501" y="0"/>
            <a:ext cx="4671276" cy="6857999"/>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a:p>
        </p:txBody>
      </p:sp>
      <p:pic>
        <p:nvPicPr>
          <p:cNvPr id="9" name="Image 2">
            <a:extLst>
              <a:ext uri="{FF2B5EF4-FFF2-40B4-BE49-F238E27FC236}">
                <a16:creationId xmlns:a16="http://schemas.microsoft.com/office/drawing/2014/main" id="{5CCFEDF9-5B69-87BA-8A33-35033DA4013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66586" y="0"/>
            <a:ext cx="3432191" cy="3432191"/>
          </a:xfrm>
          <a:prstGeom prst="rect">
            <a:avLst/>
          </a:prstGeom>
        </p:spPr>
      </p:pic>
      <p:sp>
        <p:nvSpPr>
          <p:cNvPr id="2" name="Title 1"/>
          <p:cNvSpPr>
            <a:spLocks noGrp="1"/>
          </p:cNvSpPr>
          <p:nvPr>
            <p:ph type="ctrTitle" hasCustomPrompt="1"/>
          </p:nvPr>
        </p:nvSpPr>
        <p:spPr>
          <a:xfrm>
            <a:off x="914401" y="849782"/>
            <a:ext cx="5715000" cy="2727709"/>
          </a:xfrm>
        </p:spPr>
        <p:txBody>
          <a:bodyPr tIns="0" bIns="0" anchor="b" anchorCtr="0">
            <a:noAutofit/>
          </a:bodyPr>
          <a:lstStyle>
            <a:lvl1pPr algn="l">
              <a:lnSpc>
                <a:spcPct val="100000"/>
              </a:lnSpc>
              <a:defRPr sz="3600"/>
            </a:lvl1pPr>
          </a:lstStyle>
          <a:p>
            <a:r>
              <a:rPr lang="en-US"/>
              <a:t>Click to add title</a:t>
            </a:r>
          </a:p>
        </p:txBody>
      </p:sp>
      <p:sp>
        <p:nvSpPr>
          <p:cNvPr id="6" name="Subtitle 2">
            <a:extLst>
              <a:ext uri="{FF2B5EF4-FFF2-40B4-BE49-F238E27FC236}">
                <a16:creationId xmlns:a16="http://schemas.microsoft.com/office/drawing/2014/main" id="{86F10CB4-CF79-A942-DA9C-04CBB7C89DC3}"/>
              </a:ext>
            </a:extLst>
          </p:cNvPr>
          <p:cNvSpPr>
            <a:spLocks noGrp="1"/>
          </p:cNvSpPr>
          <p:nvPr>
            <p:ph type="subTitle" idx="1" hasCustomPrompt="1"/>
          </p:nvPr>
        </p:nvSpPr>
        <p:spPr>
          <a:xfrm>
            <a:off x="914401" y="3813606"/>
            <a:ext cx="5715000" cy="2234642"/>
          </a:xfrm>
        </p:spPr>
        <p:txBody>
          <a:bodyPr lIns="91440" tIns="0" rIns="91440" bIns="0" anchor="t" anchorCtr="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Tree>
    <p:extLst>
      <p:ext uri="{BB962C8B-B14F-4D97-AF65-F5344CB8AC3E}">
        <p14:creationId xmlns:p14="http://schemas.microsoft.com/office/powerpoint/2010/main" val="2372898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9" name="Freeform: Shape 8">
            <a:extLst>
              <a:ext uri="{FF2B5EF4-FFF2-40B4-BE49-F238E27FC236}">
                <a16:creationId xmlns:a16="http://schemas.microsoft.com/office/drawing/2014/main" id="{A52D64F1-27B6-A1E5-4F44-A6029FAB307B}"/>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hasCustomPrompt="1"/>
          </p:nvPr>
        </p:nvSpPr>
        <p:spPr/>
        <p:txBody>
          <a:bodyPr anchor="ctr" anchorCtr="0"/>
          <a:lstStyle/>
          <a:p>
            <a:r>
              <a:rPr lang="en-US"/>
              <a:t>Click to add title</a:t>
            </a:r>
          </a:p>
        </p:txBody>
      </p:sp>
      <p:sp>
        <p:nvSpPr>
          <p:cNvPr id="5" name="Slide Number Placeholder 4"/>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071868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8" name="Freeform: Shape 7">
            <a:extLst>
              <a:ext uri="{FF2B5EF4-FFF2-40B4-BE49-F238E27FC236}">
                <a16:creationId xmlns:a16="http://schemas.microsoft.com/office/drawing/2014/main" id="{95243571-BE64-3777-F992-88FC43A60537}"/>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4" name="Slide Number Placeholder 3"/>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581182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hasCustomPrompt="1"/>
          </p:nvPr>
        </p:nvSpPr>
        <p:spPr>
          <a:xfrm>
            <a:off x="758952" y="758952"/>
            <a:ext cx="3932237" cy="1524662"/>
          </a:xfrm>
        </p:spPr>
        <p:txBody>
          <a:bodyPr anchor="b"/>
          <a:lstStyle>
            <a:lvl1pPr>
              <a:lnSpc>
                <a:spcPct val="100000"/>
              </a:lnSpc>
              <a:defRPr sz="3200"/>
            </a:lvl1pPr>
          </a:lstStyle>
          <a:p>
            <a:r>
              <a:rPr lang="en-US"/>
              <a:t>Click to add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a:p>
        </p:txBody>
      </p:sp>
      <p:sp>
        <p:nvSpPr>
          <p:cNvPr id="4" name="Text Placeholder 3"/>
          <p:cNvSpPr>
            <a:spLocks noGrp="1"/>
          </p:cNvSpPr>
          <p:nvPr>
            <p:ph type="body" sz="half" idx="2" hasCustomPrompt="1"/>
          </p:nvPr>
        </p:nvSpPr>
        <p:spPr>
          <a:xfrm>
            <a:off x="758952" y="2286000"/>
            <a:ext cx="3932237" cy="356708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text</a:t>
            </a:r>
          </a:p>
        </p:txBody>
      </p:sp>
      <p:sp>
        <p:nvSpPr>
          <p:cNvPr id="3" name="Content Placeholder 2"/>
          <p:cNvSpPr>
            <a:spLocks noGrp="1"/>
          </p:cNvSpPr>
          <p:nvPr>
            <p:ph idx="1" hasCustomPrompt="1"/>
          </p:nvPr>
        </p:nvSpPr>
        <p:spPr>
          <a:xfrm>
            <a:off x="5183187" y="741459"/>
            <a:ext cx="6242839" cy="5119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5005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hasCustomPrompt="1"/>
          </p:nvPr>
        </p:nvSpPr>
        <p:spPr>
          <a:xfrm>
            <a:off x="760938" y="755372"/>
            <a:ext cx="3931920" cy="1527048"/>
          </a:xfrm>
        </p:spPr>
        <p:txBody>
          <a:bodyPr anchor="b"/>
          <a:lstStyle>
            <a:lvl1pPr>
              <a:lnSpc>
                <a:spcPct val="100000"/>
              </a:lnSpc>
              <a:defRPr sz="3200"/>
            </a:lvl1pPr>
          </a:lstStyle>
          <a:p>
            <a:r>
              <a:rPr lang="en-US"/>
              <a:t>Click to add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a:p>
        </p:txBody>
      </p:sp>
      <p:sp>
        <p:nvSpPr>
          <p:cNvPr id="4" name="Text Placeholder 3"/>
          <p:cNvSpPr>
            <a:spLocks noGrp="1"/>
          </p:cNvSpPr>
          <p:nvPr>
            <p:ph type="body" sz="half" idx="2" hasCustomPrompt="1"/>
          </p:nvPr>
        </p:nvSpPr>
        <p:spPr>
          <a:xfrm>
            <a:off x="760938" y="2286001"/>
            <a:ext cx="393192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text</a:t>
            </a:r>
          </a:p>
        </p:txBody>
      </p:sp>
      <p:sp>
        <p:nvSpPr>
          <p:cNvPr id="3" name="Picture Placeholder 2"/>
          <p:cNvSpPr>
            <a:spLocks noGrp="1" noChangeAspect="1"/>
          </p:cNvSpPr>
          <p:nvPr>
            <p:ph type="pic" idx="1" hasCustomPrompt="1"/>
          </p:nvPr>
        </p:nvSpPr>
        <p:spPr>
          <a:xfrm>
            <a:off x="5262700" y="987425"/>
            <a:ext cx="6172200" cy="4873625"/>
          </a:xfrm>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to add picture</a:t>
            </a:r>
          </a:p>
        </p:txBody>
      </p:sp>
    </p:spTree>
    <p:extLst>
      <p:ext uri="{BB962C8B-B14F-4D97-AF65-F5344CB8AC3E}">
        <p14:creationId xmlns:p14="http://schemas.microsoft.com/office/powerpoint/2010/main" val="22346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0438475" y="457199"/>
            <a:ext cx="987552" cy="244503"/>
          </a:xfrm>
          <a:prstGeom prst="rect">
            <a:avLst/>
          </a:prstGeom>
        </p:spPr>
        <p:txBody>
          <a:bodyPr vert="horz" lIns="91440" tIns="45720" rIns="0" bIns="45720" rtlCol="0" anchor="ctr"/>
          <a:lstStyle>
            <a:lvl1pPr algn="r">
              <a:defRPr sz="1200">
                <a:solidFill>
                  <a:schemeClr val="accent6"/>
                </a:solidFill>
                <a:latin typeface="+mn-lt"/>
                <a:cs typeface="Arial" panose="020B0604020202020204" pitchFamily="34" charset="0"/>
              </a:defRPr>
            </a:lvl1pPr>
          </a:lstStyle>
          <a:p>
            <a:fld id="{48F63A3B-78C7-47BE-AE5E-E10140E04643}" type="slidenum">
              <a:rPr lang="en-US" smtClean="0"/>
              <a:pPr/>
              <a:t>‹#›</a:t>
            </a:fld>
            <a:endParaRPr lang="en-US"/>
          </a:p>
        </p:txBody>
      </p:sp>
      <p:sp>
        <p:nvSpPr>
          <p:cNvPr id="2" name="Title Placeholder 1"/>
          <p:cNvSpPr>
            <a:spLocks noGrp="1"/>
          </p:cNvSpPr>
          <p:nvPr>
            <p:ph type="title"/>
          </p:nvPr>
        </p:nvSpPr>
        <p:spPr>
          <a:xfrm>
            <a:off x="758952" y="731520"/>
            <a:ext cx="10671048" cy="1362057"/>
          </a:xfrm>
          <a:prstGeom prst="rect">
            <a:avLst/>
          </a:prstGeom>
        </p:spPr>
        <p:txBody>
          <a:bodyPr vert="horz" lIns="91440" tIns="45720" rIns="91440" bIns="45720" rtlCol="0" anchor="b" anchorCtr="0">
            <a:no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80" r:id="rId3"/>
    <p:sldLayoutId id="2147483653" r:id="rId4"/>
    <p:sldLayoutId id="2147483668" r:id="rId5"/>
    <p:sldLayoutId id="2147483685" r:id="rId6"/>
    <p:sldLayoutId id="2147483686" r:id="rId7"/>
    <p:sldLayoutId id="2147483687" r:id="rId8"/>
    <p:sldLayoutId id="2147483688" r:id="rId9"/>
    <p:sldLayoutId id="2147483689" r:id="rId10"/>
    <p:sldLayoutId id="2147483691" r:id="rId11"/>
    <p:sldLayoutId id="2147483692" r:id="rId12"/>
    <p:sldLayoutId id="2147483676" r:id="rId13"/>
    <p:sldLayoutId id="2147483656" r:id="rId14"/>
    <p:sldLayoutId id="2147483657" r:id="rId15"/>
    <p:sldLayoutId id="2147483658" r:id="rId16"/>
    <p:sldLayoutId id="2147483659" r:id="rId17"/>
  </p:sldLayoutIdLst>
  <p:hf hdr="0" ftr="0" dt="0"/>
  <p:txStyles>
    <p:titleStyle>
      <a:lvl1pPr algn="ctr" defTabSz="914400" rtl="0" eaLnBrk="1" latinLnBrk="0" hangingPunct="1">
        <a:lnSpc>
          <a:spcPts val="4875"/>
        </a:lnSpc>
        <a:spcBef>
          <a:spcPct val="0"/>
        </a:spcBef>
        <a:buNone/>
        <a:defRPr sz="38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5.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55_AFEB26BA.xml"/><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22.sv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microsoft.com/office/2018/10/relationships/comments" Target="../comments/modernComment_158_E3A0AABA.xm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hyperlink" Target="https://lending.sba.gov/search-disaster/"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7FF65-A536-F639-8591-ED024C223308}"/>
              </a:ext>
            </a:extLst>
          </p:cNvPr>
          <p:cNvSpPr>
            <a:spLocks noGrp="1"/>
          </p:cNvSpPr>
          <p:nvPr>
            <p:ph type="ctrTitle"/>
          </p:nvPr>
        </p:nvSpPr>
        <p:spPr>
          <a:xfrm>
            <a:off x="2899790" y="550607"/>
            <a:ext cx="6392421" cy="4090842"/>
          </a:xfrm>
        </p:spPr>
        <p:txBody>
          <a:bodyPr anchor="ctr"/>
          <a:lstStyle/>
          <a:p>
            <a:r>
              <a:rPr lang="en-US"/>
              <a:t>Business continuity workshop</a:t>
            </a:r>
            <a:br>
              <a:rPr lang="en-US"/>
            </a:br>
            <a:br>
              <a:rPr lang="en-US"/>
            </a:br>
            <a:r>
              <a:rPr lang="en-US"/>
              <a:t>Wildfire Preparedness</a:t>
            </a:r>
          </a:p>
        </p:txBody>
      </p:sp>
      <p:cxnSp>
        <p:nvCxnSpPr>
          <p:cNvPr id="4" name="Straight Connector 3">
            <a:extLst>
              <a:ext uri="{FF2B5EF4-FFF2-40B4-BE49-F238E27FC236}">
                <a16:creationId xmlns:a16="http://schemas.microsoft.com/office/drawing/2014/main" id="{C6D23F31-104C-8208-95C4-F73FB271EB51}"/>
              </a:ext>
            </a:extLst>
          </p:cNvPr>
          <p:cNvCxnSpPr/>
          <p:nvPr/>
        </p:nvCxnSpPr>
        <p:spPr>
          <a:xfrm>
            <a:off x="3500283" y="2595716"/>
            <a:ext cx="5034116"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04F5A23A-DF8F-6E15-3B01-C366B41AB2E2}"/>
              </a:ext>
            </a:extLst>
          </p:cNvPr>
          <p:cNvSpPr txBox="1"/>
          <p:nvPr/>
        </p:nvSpPr>
        <p:spPr>
          <a:xfrm>
            <a:off x="2946403" y="5795076"/>
            <a:ext cx="8620084" cy="369332"/>
          </a:xfrm>
          <a:prstGeom prst="rect">
            <a:avLst/>
          </a:prstGeom>
          <a:noFill/>
        </p:spPr>
        <p:txBody>
          <a:bodyPr wrap="square" rtlCol="0">
            <a:spAutoFit/>
          </a:bodyPr>
          <a:lstStyle/>
          <a:p>
            <a:r>
              <a:rPr lang="en-US" b="1" dirty="0">
                <a:solidFill>
                  <a:schemeClr val="bg1"/>
                </a:solidFill>
              </a:rPr>
              <a:t>Presented by						</a:t>
            </a:r>
          </a:p>
        </p:txBody>
      </p:sp>
      <p:pic>
        <p:nvPicPr>
          <p:cNvPr id="8" name="Picture 7" descr="A blue and orange letters on a black background&#10;&#10;Description automatically generated">
            <a:extLst>
              <a:ext uri="{FF2B5EF4-FFF2-40B4-BE49-F238E27FC236}">
                <a16:creationId xmlns:a16="http://schemas.microsoft.com/office/drawing/2014/main" id="{EDD45770-E4BE-6907-CA33-E6562299EA84}"/>
              </a:ext>
            </a:extLst>
          </p:cNvPr>
          <p:cNvPicPr>
            <a:picLocks noChangeAspect="1"/>
          </p:cNvPicPr>
          <p:nvPr/>
        </p:nvPicPr>
        <p:blipFill>
          <a:blip r:embed="rId3"/>
          <a:stretch>
            <a:fillRect/>
          </a:stretch>
        </p:blipFill>
        <p:spPr>
          <a:xfrm>
            <a:off x="4618438" y="5717813"/>
            <a:ext cx="2415503" cy="569385"/>
          </a:xfrm>
          <a:prstGeom prst="rect">
            <a:avLst/>
          </a:prstGeom>
        </p:spPr>
      </p:pic>
      <p:pic>
        <p:nvPicPr>
          <p:cNvPr id="21" name="Picture 20" descr="A black and white logo&#10;&#10;Description automatically generated">
            <a:extLst>
              <a:ext uri="{FF2B5EF4-FFF2-40B4-BE49-F238E27FC236}">
                <a16:creationId xmlns:a16="http://schemas.microsoft.com/office/drawing/2014/main" id="{56CC8395-26CD-CD19-09D5-3C10CCB59847}"/>
              </a:ext>
            </a:extLst>
          </p:cNvPr>
          <p:cNvPicPr>
            <a:picLocks noChangeAspect="1"/>
          </p:cNvPicPr>
          <p:nvPr/>
        </p:nvPicPr>
        <p:blipFill>
          <a:blip r:embed="rId4"/>
          <a:stretch>
            <a:fillRect/>
          </a:stretch>
        </p:blipFill>
        <p:spPr>
          <a:xfrm>
            <a:off x="7404233" y="5795076"/>
            <a:ext cx="2431771" cy="414861"/>
          </a:xfrm>
          <a:prstGeom prst="rect">
            <a:avLst/>
          </a:prstGeom>
        </p:spPr>
      </p:pic>
    </p:spTree>
    <p:extLst>
      <p:ext uri="{BB962C8B-B14F-4D97-AF65-F5344CB8AC3E}">
        <p14:creationId xmlns:p14="http://schemas.microsoft.com/office/powerpoint/2010/main" val="2202437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4DF25-F441-D54C-99D7-5798ADD9276A}"/>
              </a:ext>
            </a:extLst>
          </p:cNvPr>
          <p:cNvSpPr>
            <a:spLocks noGrp="1"/>
          </p:cNvSpPr>
          <p:nvPr>
            <p:ph type="ctrTitle"/>
          </p:nvPr>
        </p:nvSpPr>
        <p:spPr/>
        <p:txBody>
          <a:bodyPr/>
          <a:lstStyle/>
          <a:p>
            <a:r>
              <a:rPr lang="en-US"/>
              <a:t>Introduction</a:t>
            </a:r>
          </a:p>
        </p:txBody>
      </p:sp>
    </p:spTree>
    <p:extLst>
      <p:ext uri="{BB962C8B-B14F-4D97-AF65-F5344CB8AC3E}">
        <p14:creationId xmlns:p14="http://schemas.microsoft.com/office/powerpoint/2010/main" val="1228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B8E36-B8CC-4CAB-2138-58DF1BA77831}"/>
              </a:ext>
            </a:extLst>
          </p:cNvPr>
          <p:cNvSpPr>
            <a:spLocks noGrp="1"/>
          </p:cNvSpPr>
          <p:nvPr>
            <p:ph type="title"/>
          </p:nvPr>
        </p:nvSpPr>
        <p:spPr>
          <a:xfrm>
            <a:off x="1550564" y="694303"/>
            <a:ext cx="9875463" cy="999746"/>
          </a:xfrm>
        </p:spPr>
        <p:txBody>
          <a:bodyPr/>
          <a:lstStyle/>
          <a:p>
            <a:r>
              <a:rPr lang="en-US" sz="3200">
                <a:solidFill>
                  <a:schemeClr val="accent4">
                    <a:lumMod val="50000"/>
                  </a:schemeClr>
                </a:solidFill>
              </a:rPr>
              <a:t>What is a business continuity Plan?</a:t>
            </a:r>
          </a:p>
        </p:txBody>
      </p:sp>
      <p:sp>
        <p:nvSpPr>
          <p:cNvPr id="3" name="Content Placeholder 2">
            <a:extLst>
              <a:ext uri="{FF2B5EF4-FFF2-40B4-BE49-F238E27FC236}">
                <a16:creationId xmlns:a16="http://schemas.microsoft.com/office/drawing/2014/main" id="{6AB15809-B6CE-703A-0770-125FAD800761}"/>
              </a:ext>
            </a:extLst>
          </p:cNvPr>
          <p:cNvSpPr>
            <a:spLocks noGrp="1"/>
          </p:cNvSpPr>
          <p:nvPr>
            <p:ph sz="half" idx="2"/>
          </p:nvPr>
        </p:nvSpPr>
        <p:spPr>
          <a:xfrm>
            <a:off x="1550564" y="1785258"/>
            <a:ext cx="5829147" cy="4479364"/>
          </a:xfrm>
        </p:spPr>
        <p:txBody>
          <a:bodyPr>
            <a:normAutofit/>
          </a:bodyPr>
          <a:lstStyle/>
          <a:p>
            <a:pPr algn="l"/>
            <a:endParaRPr lang="en-US" sz="1800" b="0" i="0" u="none" strike="noStrike" baseline="0" dirty="0">
              <a:solidFill>
                <a:srgbClr val="000000"/>
              </a:solidFill>
              <a:latin typeface="Arial" panose="020B0604020202020204" pitchFamily="34" charset="0"/>
            </a:endParaRPr>
          </a:p>
          <a:p>
            <a:r>
              <a:rPr lang="en-US" sz="2000" b="0" i="0" u="none" strike="noStrike" baseline="0" dirty="0"/>
              <a:t>Business continuity plans are prevention and recovery systems for potential threats, such as natural disasters like wildfires.</a:t>
            </a:r>
          </a:p>
          <a:p>
            <a:r>
              <a:rPr lang="en-US" sz="2000" b="0" i="0" u="none" strike="noStrike" baseline="0" dirty="0"/>
              <a:t>The plan ensures that personnel and assets are protected and can function quickly in the event of a disaster.</a:t>
            </a:r>
          </a:p>
          <a:p>
            <a:r>
              <a:rPr lang="en-US" sz="2000" dirty="0"/>
              <a:t>They </a:t>
            </a:r>
            <a:r>
              <a:rPr lang="en-US" sz="2000" i="0" u="none" strike="noStrike" baseline="0" dirty="0"/>
              <a:t>focus on the operations of the entire organization, its customer service and supply chain.</a:t>
            </a:r>
          </a:p>
          <a:p>
            <a:r>
              <a:rPr lang="en-US" sz="2000" b="1" dirty="0"/>
              <a:t>Plans are meant to be reviewed and kept up to date.</a:t>
            </a:r>
          </a:p>
        </p:txBody>
      </p:sp>
      <p:sp>
        <p:nvSpPr>
          <p:cNvPr id="5" name="Slide Number Placeholder 4">
            <a:extLst>
              <a:ext uri="{FF2B5EF4-FFF2-40B4-BE49-F238E27FC236}">
                <a16:creationId xmlns:a16="http://schemas.microsoft.com/office/drawing/2014/main" id="{CCED8045-52A6-3042-9E02-E659A720688D}"/>
              </a:ext>
            </a:extLst>
          </p:cNvPr>
          <p:cNvSpPr>
            <a:spLocks noGrp="1"/>
          </p:cNvSpPr>
          <p:nvPr>
            <p:ph type="sldNum" sz="quarter" idx="10"/>
          </p:nvPr>
        </p:nvSpPr>
        <p:spPr/>
        <p:txBody>
          <a:bodyPr/>
          <a:lstStyle/>
          <a:p>
            <a:fld id="{48F63A3B-78C7-47BE-AE5E-E10140E04643}" type="slidenum">
              <a:rPr lang="en-US" smtClean="0"/>
              <a:pPr/>
              <a:t>3</a:t>
            </a:fld>
            <a:endParaRPr lang="en-US"/>
          </a:p>
        </p:txBody>
      </p:sp>
      <p:graphicFrame>
        <p:nvGraphicFramePr>
          <p:cNvPr id="6" name="Object 5">
            <a:extLst>
              <a:ext uri="{FF2B5EF4-FFF2-40B4-BE49-F238E27FC236}">
                <a16:creationId xmlns:a16="http://schemas.microsoft.com/office/drawing/2014/main" id="{891B4992-E568-7F4D-9683-CBAC332BB6E3}"/>
              </a:ext>
            </a:extLst>
          </p:cNvPr>
          <p:cNvGraphicFramePr>
            <a:graphicFrameLocks noChangeAspect="1"/>
          </p:cNvGraphicFramePr>
          <p:nvPr>
            <p:extLst>
              <p:ext uri="{D42A27DB-BD31-4B8C-83A1-F6EECF244321}">
                <p14:modId xmlns:p14="http://schemas.microsoft.com/office/powerpoint/2010/main" val="341190698"/>
              </p:ext>
            </p:extLst>
          </p:nvPr>
        </p:nvGraphicFramePr>
        <p:xfrm>
          <a:off x="7940841" y="1962572"/>
          <a:ext cx="3485185" cy="4510783"/>
        </p:xfrm>
        <a:graphic>
          <a:graphicData uri="http://schemas.openxmlformats.org/presentationml/2006/ole">
            <mc:AlternateContent xmlns:mc="http://schemas.openxmlformats.org/markup-compatibility/2006">
              <mc:Choice xmlns:v="urn:schemas-microsoft-com:vml" Requires="v">
                <p:oleObj name="Acrobat Document" r:id="rId3" imgW="5829224" imgH="7543800" progId="AcroExch.Document.DC">
                  <p:embed/>
                </p:oleObj>
              </mc:Choice>
              <mc:Fallback>
                <p:oleObj name="Acrobat Document" r:id="rId3" imgW="5829224" imgH="7543800" progId="AcroExch.Document.DC">
                  <p:embed/>
                  <p:pic>
                    <p:nvPicPr>
                      <p:cNvPr id="6" name="Object 5">
                        <a:extLst>
                          <a:ext uri="{FF2B5EF4-FFF2-40B4-BE49-F238E27FC236}">
                            <a16:creationId xmlns:a16="http://schemas.microsoft.com/office/drawing/2014/main" id="{891B4992-E568-7F4D-9683-CBAC332BB6E3}"/>
                          </a:ext>
                        </a:extLst>
                      </p:cNvPr>
                      <p:cNvPicPr/>
                      <p:nvPr/>
                    </p:nvPicPr>
                    <p:blipFill>
                      <a:blip r:embed="rId4"/>
                      <a:stretch>
                        <a:fillRect/>
                      </a:stretch>
                    </p:blipFill>
                    <p:spPr>
                      <a:xfrm>
                        <a:off x="7940841" y="1962572"/>
                        <a:ext cx="3485185" cy="4510783"/>
                      </a:xfrm>
                      <a:prstGeom prst="rect">
                        <a:avLst/>
                      </a:prstGeom>
                    </p:spPr>
                  </p:pic>
                </p:oleObj>
              </mc:Fallback>
            </mc:AlternateContent>
          </a:graphicData>
        </a:graphic>
      </p:graphicFrame>
    </p:spTree>
    <p:extLst>
      <p:ext uri="{BB962C8B-B14F-4D97-AF65-F5344CB8AC3E}">
        <p14:creationId xmlns:p14="http://schemas.microsoft.com/office/powerpoint/2010/main" val="1160425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4DF25-F441-D54C-99D7-5798ADD9276A}"/>
              </a:ext>
            </a:extLst>
          </p:cNvPr>
          <p:cNvSpPr>
            <a:spLocks noGrp="1"/>
          </p:cNvSpPr>
          <p:nvPr>
            <p:ph type="ctrTitle"/>
          </p:nvPr>
        </p:nvSpPr>
        <p:spPr/>
        <p:txBody>
          <a:bodyPr/>
          <a:lstStyle/>
          <a:p>
            <a:r>
              <a:rPr lang="en-US"/>
              <a:t>Know Your </a:t>
            </a:r>
            <a:r>
              <a:rPr lang="en-US" sz="4400"/>
              <a:t>operations</a:t>
            </a:r>
            <a:endParaRPr lang="en-US"/>
          </a:p>
        </p:txBody>
      </p:sp>
    </p:spTree>
    <p:extLst>
      <p:ext uri="{BB962C8B-B14F-4D97-AF65-F5344CB8AC3E}">
        <p14:creationId xmlns:p14="http://schemas.microsoft.com/office/powerpoint/2010/main" val="1358726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a:extLst>
              <a:ext uri="{FF2B5EF4-FFF2-40B4-BE49-F238E27FC236}">
                <a16:creationId xmlns:a16="http://schemas.microsoft.com/office/drawing/2014/main" id="{0CB1EAE2-A3D4-8CEF-D5AC-6D68D78758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243" y="0"/>
            <a:ext cx="522446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542B6CD-C1A1-5C9F-B966-4D63B2134A8E}"/>
              </a:ext>
            </a:extLst>
          </p:cNvPr>
          <p:cNvSpPr>
            <a:spLocks noGrp="1"/>
          </p:cNvSpPr>
          <p:nvPr>
            <p:ph type="title"/>
          </p:nvPr>
        </p:nvSpPr>
        <p:spPr>
          <a:xfrm>
            <a:off x="4887372" y="806768"/>
            <a:ext cx="7631709" cy="1091627"/>
          </a:xfrm>
        </p:spPr>
        <p:txBody>
          <a:bodyPr anchor="b">
            <a:normAutofit/>
          </a:bodyPr>
          <a:lstStyle/>
          <a:p>
            <a:r>
              <a:rPr lang="en-US" sz="2800"/>
              <a:t>Identify Critical business functions and processes</a:t>
            </a:r>
          </a:p>
        </p:txBody>
      </p:sp>
      <p:sp>
        <p:nvSpPr>
          <p:cNvPr id="6151" name="Content Placeholder 2">
            <a:extLst>
              <a:ext uri="{FF2B5EF4-FFF2-40B4-BE49-F238E27FC236}">
                <a16:creationId xmlns:a16="http://schemas.microsoft.com/office/drawing/2014/main" id="{72AD2E4A-30F8-7B47-7C4F-D68D1C3AE5C7}"/>
              </a:ext>
            </a:extLst>
          </p:cNvPr>
          <p:cNvSpPr>
            <a:spLocks noGrp="1"/>
          </p:cNvSpPr>
          <p:nvPr>
            <p:ph sz="half" idx="15"/>
          </p:nvPr>
        </p:nvSpPr>
        <p:spPr>
          <a:xfrm>
            <a:off x="4604292" y="2415105"/>
            <a:ext cx="3613115" cy="4144192"/>
          </a:xfrm>
          <a:solidFill>
            <a:schemeClr val="bg1"/>
          </a:solidFill>
        </p:spPr>
        <p:txBody>
          <a:bodyPr/>
          <a:lstStyle/>
          <a:p>
            <a:pPr marL="0" indent="0">
              <a:buNone/>
            </a:pPr>
            <a:r>
              <a:rPr lang="en-US" sz="2000" b="1">
                <a:solidFill>
                  <a:schemeClr val="accent6">
                    <a:lumMod val="50000"/>
                  </a:schemeClr>
                </a:solidFill>
              </a:rPr>
              <a:t>Consider:</a:t>
            </a:r>
          </a:p>
          <a:p>
            <a:pPr marL="342900" indent="-342900">
              <a:buFontTx/>
              <a:buChar char="-"/>
            </a:pPr>
            <a:r>
              <a:rPr lang="en-US" sz="2000">
                <a:solidFill>
                  <a:schemeClr val="accent6">
                    <a:lumMod val="50000"/>
                  </a:schemeClr>
                </a:solidFill>
              </a:rPr>
              <a:t>What is your main product/service? </a:t>
            </a:r>
          </a:p>
          <a:p>
            <a:pPr marL="342900" indent="-342900">
              <a:buFontTx/>
              <a:buChar char="-"/>
            </a:pPr>
            <a:r>
              <a:rPr lang="en-US" sz="2000">
                <a:solidFill>
                  <a:schemeClr val="accent6">
                    <a:lumMod val="50000"/>
                  </a:schemeClr>
                </a:solidFill>
              </a:rPr>
              <a:t>What other business functions/processes do you perform to run your overall business? </a:t>
            </a:r>
          </a:p>
          <a:p>
            <a:pPr marL="342900" indent="-342900">
              <a:buFontTx/>
              <a:buChar char="-"/>
            </a:pPr>
            <a:r>
              <a:rPr lang="en-US" sz="2000">
                <a:solidFill>
                  <a:schemeClr val="accent6">
                    <a:lumMod val="50000"/>
                  </a:schemeClr>
                </a:solidFill>
              </a:rPr>
              <a:t>What activities do employees perform on a daily, weekly, monthly, and annual basis or other special times of the year?</a:t>
            </a:r>
          </a:p>
          <a:p>
            <a:endParaRPr lang="en-US"/>
          </a:p>
          <a:p>
            <a:endParaRPr lang="en-US"/>
          </a:p>
        </p:txBody>
      </p:sp>
      <p:sp>
        <p:nvSpPr>
          <p:cNvPr id="3" name="Content Placeholder 2">
            <a:extLst>
              <a:ext uri="{FF2B5EF4-FFF2-40B4-BE49-F238E27FC236}">
                <a16:creationId xmlns:a16="http://schemas.microsoft.com/office/drawing/2014/main" id="{680ABDB6-2252-2C3A-503D-8D097F6596AF}"/>
              </a:ext>
            </a:extLst>
          </p:cNvPr>
          <p:cNvSpPr>
            <a:spLocks noGrp="1"/>
          </p:cNvSpPr>
          <p:nvPr>
            <p:ph sz="half" idx="1"/>
          </p:nvPr>
        </p:nvSpPr>
        <p:spPr>
          <a:xfrm>
            <a:off x="8428297" y="2415105"/>
            <a:ext cx="3312600" cy="4144192"/>
          </a:xfrm>
          <a:solidFill>
            <a:schemeClr val="bg1"/>
          </a:solidFill>
        </p:spPr>
        <p:txBody>
          <a:bodyPr>
            <a:normAutofit lnSpcReduction="10000"/>
          </a:bodyPr>
          <a:lstStyle/>
          <a:p>
            <a:r>
              <a:rPr lang="en-US" sz="2000" b="1">
                <a:solidFill>
                  <a:schemeClr val="accent2">
                    <a:lumMod val="50000"/>
                  </a:schemeClr>
                </a:solidFill>
              </a:rPr>
              <a:t>Prioritize these business functions in priority from extremely high to low.</a:t>
            </a:r>
          </a:p>
          <a:p>
            <a:r>
              <a:rPr lang="en-US" sz="2000">
                <a:solidFill>
                  <a:schemeClr val="accent2">
                    <a:lumMod val="50000"/>
                  </a:schemeClr>
                </a:solidFill>
              </a:rPr>
              <a:t>Consider:</a:t>
            </a:r>
          </a:p>
          <a:p>
            <a:pPr marL="342900" indent="-342900">
              <a:buFontTx/>
              <a:buChar char="-"/>
            </a:pPr>
            <a:r>
              <a:rPr lang="en-US" sz="2000">
                <a:solidFill>
                  <a:schemeClr val="accent2">
                    <a:lumMod val="50000"/>
                  </a:schemeClr>
                </a:solidFill>
              </a:rPr>
              <a:t>What are the consequences if the function can’t be performed? </a:t>
            </a:r>
          </a:p>
          <a:p>
            <a:pPr marL="342900" indent="-342900">
              <a:buFontTx/>
              <a:buChar char="-"/>
            </a:pPr>
            <a:r>
              <a:rPr lang="en-US" sz="2000">
                <a:solidFill>
                  <a:schemeClr val="accent2">
                    <a:lumMod val="50000"/>
                  </a:schemeClr>
                </a:solidFill>
              </a:rPr>
              <a:t>Can your business survive without this function? </a:t>
            </a:r>
          </a:p>
          <a:p>
            <a:pPr marL="342900" indent="-342900">
              <a:buFontTx/>
              <a:buChar char="-"/>
            </a:pPr>
            <a:r>
              <a:rPr lang="en-US" sz="2000">
                <a:solidFill>
                  <a:schemeClr val="accent2">
                    <a:lumMod val="50000"/>
                  </a:schemeClr>
                </a:solidFill>
              </a:rPr>
              <a:t>How much downtime can you tolerate for each function?</a:t>
            </a:r>
          </a:p>
          <a:p>
            <a:endParaRPr lang="en-US">
              <a:solidFill>
                <a:schemeClr val="accent6">
                  <a:lumMod val="50000"/>
                </a:schemeClr>
              </a:solidFill>
            </a:endParaRPr>
          </a:p>
        </p:txBody>
      </p:sp>
      <p:sp>
        <p:nvSpPr>
          <p:cNvPr id="6153" name="Slide Number Placeholder 5">
            <a:extLst>
              <a:ext uri="{FF2B5EF4-FFF2-40B4-BE49-F238E27FC236}">
                <a16:creationId xmlns:a16="http://schemas.microsoft.com/office/drawing/2014/main" id="{0AC82614-7D8D-D506-E29F-ACB5E053CB98}"/>
              </a:ext>
            </a:extLst>
          </p:cNvPr>
          <p:cNvSpPr>
            <a:spLocks noGrp="1"/>
          </p:cNvSpPr>
          <p:nvPr>
            <p:ph type="sldNum" sz="quarter" idx="10"/>
          </p:nvPr>
        </p:nvSpPr>
        <p:spPr>
          <a:xfrm>
            <a:off x="10358437" y="457199"/>
            <a:ext cx="1067589" cy="471489"/>
          </a:xfrm>
        </p:spPr>
        <p:txBody>
          <a:bodyPr/>
          <a:lstStyle/>
          <a:p>
            <a:pPr>
              <a:spcAft>
                <a:spcPts val="600"/>
              </a:spcAft>
            </a:pPr>
            <a:fld id="{48F63A3B-78C7-47BE-AE5E-E10140E04643}" type="slidenum">
              <a:rPr lang="en-US" smtClean="0"/>
              <a:pPr>
                <a:spcAft>
                  <a:spcPts val="600"/>
                </a:spcAft>
              </a:pPr>
              <a:t>5</a:t>
            </a:fld>
            <a:endParaRPr lang="en-US"/>
          </a:p>
        </p:txBody>
      </p:sp>
    </p:spTree>
    <p:extLst>
      <p:ext uri="{BB962C8B-B14F-4D97-AF65-F5344CB8AC3E}">
        <p14:creationId xmlns:p14="http://schemas.microsoft.com/office/powerpoint/2010/main" val="2960831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7E4E3-B3CF-FAEB-C1A6-01DD9CCE11B4}"/>
              </a:ext>
            </a:extLst>
          </p:cNvPr>
          <p:cNvSpPr>
            <a:spLocks noGrp="1"/>
          </p:cNvSpPr>
          <p:nvPr>
            <p:ph type="title"/>
          </p:nvPr>
        </p:nvSpPr>
        <p:spPr>
          <a:xfrm>
            <a:off x="914400" y="380619"/>
            <a:ext cx="6230112" cy="2495028"/>
          </a:xfrm>
        </p:spPr>
        <p:txBody>
          <a:bodyPr/>
          <a:lstStyle/>
          <a:p>
            <a:r>
              <a:rPr lang="en-US" sz="3200"/>
              <a:t>Identify equipment or machinery necessary to perform critical business functions</a:t>
            </a:r>
          </a:p>
        </p:txBody>
      </p:sp>
      <p:sp>
        <p:nvSpPr>
          <p:cNvPr id="3" name="Content Placeholder 2">
            <a:extLst>
              <a:ext uri="{FF2B5EF4-FFF2-40B4-BE49-F238E27FC236}">
                <a16:creationId xmlns:a16="http://schemas.microsoft.com/office/drawing/2014/main" id="{E942B1FD-4451-AB24-6F20-AC6569F45CE3}"/>
              </a:ext>
            </a:extLst>
          </p:cNvPr>
          <p:cNvSpPr>
            <a:spLocks noGrp="1"/>
          </p:cNvSpPr>
          <p:nvPr>
            <p:ph idx="1"/>
          </p:nvPr>
        </p:nvSpPr>
        <p:spPr>
          <a:xfrm>
            <a:off x="914400" y="3209544"/>
            <a:ext cx="5657088" cy="3105912"/>
          </a:xfrm>
        </p:spPr>
        <p:txBody>
          <a:bodyPr>
            <a:normAutofit/>
          </a:bodyPr>
          <a:lstStyle/>
          <a:p>
            <a:r>
              <a:rPr lang="en-US" b="1" dirty="0">
                <a:solidFill>
                  <a:schemeClr val="accent2">
                    <a:lumMod val="75000"/>
                  </a:schemeClr>
                </a:solidFill>
              </a:rPr>
              <a:t>Determine how and where you might move these items to safeguard them from wildfire when there is advanced warning.</a:t>
            </a:r>
          </a:p>
          <a:p>
            <a:endParaRPr lang="en-US" dirty="0"/>
          </a:p>
          <a:p>
            <a:r>
              <a:rPr lang="en-US" dirty="0"/>
              <a:t>Consider: </a:t>
            </a:r>
          </a:p>
          <a:p>
            <a:pPr marL="342900" indent="-342900">
              <a:buFontTx/>
              <a:buChar char="-"/>
            </a:pPr>
            <a:r>
              <a:rPr lang="en-US" dirty="0"/>
              <a:t>Can the equipment be easily moved to an alternate location? </a:t>
            </a:r>
          </a:p>
          <a:p>
            <a:endParaRPr lang="en-US" b="1" dirty="0"/>
          </a:p>
        </p:txBody>
      </p:sp>
      <p:pic>
        <p:nvPicPr>
          <p:cNvPr id="7172" name="Picture 4">
            <a:extLst>
              <a:ext uri="{FF2B5EF4-FFF2-40B4-BE49-F238E27FC236}">
                <a16:creationId xmlns:a16="http://schemas.microsoft.com/office/drawing/2014/main" id="{CA8284CD-75EB-716B-F085-CF210B431AF5}"/>
              </a:ext>
            </a:extLst>
          </p:cNvPr>
          <p:cNvPicPr>
            <a:picLocks noGrp="1" noChangeAspect="1" noChangeArrowheads="1"/>
          </p:cNvPicPr>
          <p:nvPr>
            <p:ph type="pic" sz="quarter" idx="11"/>
          </p:nvPr>
        </p:nvPicPr>
        <p:blipFill rotWithShape="1">
          <a:blip r:embed="rId3">
            <a:extLst>
              <a:ext uri="{28A0092B-C50C-407E-A947-70E740481C1C}">
                <a14:useLocalDpi xmlns:a14="http://schemas.microsoft.com/office/drawing/2010/main" val="0"/>
              </a:ext>
            </a:extLst>
          </a:blip>
          <a:srcRect r="14788"/>
          <a:stretch/>
        </p:blipFill>
        <p:spPr bwMode="auto">
          <a:xfrm>
            <a:off x="7495100" y="505587"/>
            <a:ext cx="4249225" cy="6305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45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DED38-D6F9-F4F2-1ECA-5E3B3F30C2F0}"/>
              </a:ext>
            </a:extLst>
          </p:cNvPr>
          <p:cNvSpPr>
            <a:spLocks noGrp="1"/>
          </p:cNvSpPr>
          <p:nvPr>
            <p:ph type="title"/>
          </p:nvPr>
        </p:nvSpPr>
        <p:spPr>
          <a:xfrm>
            <a:off x="914400" y="1571506"/>
            <a:ext cx="10511627" cy="1012785"/>
          </a:xfrm>
        </p:spPr>
        <p:txBody>
          <a:bodyPr/>
          <a:lstStyle/>
          <a:p>
            <a:r>
              <a:rPr lang="en-US" sz="2400">
                <a:solidFill>
                  <a:schemeClr val="accent2">
                    <a:lumMod val="75000"/>
                  </a:schemeClr>
                </a:solidFill>
              </a:rPr>
              <a:t>Identify available replacements or alternate options in case equipment becomes damaged or there is an event without advanced warning.</a:t>
            </a:r>
            <a:br>
              <a:rPr lang="en-US" sz="2400">
                <a:solidFill>
                  <a:schemeClr val="accent2">
                    <a:lumMod val="75000"/>
                  </a:schemeClr>
                </a:solidFill>
              </a:rPr>
            </a:br>
            <a:endParaRPr lang="en-US" sz="2400">
              <a:solidFill>
                <a:schemeClr val="accent2">
                  <a:lumMod val="75000"/>
                </a:schemeClr>
              </a:solidFill>
            </a:endParaRPr>
          </a:p>
        </p:txBody>
      </p:sp>
      <p:sp>
        <p:nvSpPr>
          <p:cNvPr id="3" name="Content Placeholder 2">
            <a:extLst>
              <a:ext uri="{FF2B5EF4-FFF2-40B4-BE49-F238E27FC236}">
                <a16:creationId xmlns:a16="http://schemas.microsoft.com/office/drawing/2014/main" id="{9C789CFA-380E-A402-832B-1A33378C48CB}"/>
              </a:ext>
            </a:extLst>
          </p:cNvPr>
          <p:cNvSpPr>
            <a:spLocks noGrp="1"/>
          </p:cNvSpPr>
          <p:nvPr>
            <p:ph sz="quarter" idx="4"/>
          </p:nvPr>
        </p:nvSpPr>
        <p:spPr>
          <a:xfrm>
            <a:off x="3998976" y="2584291"/>
            <a:ext cx="7278624" cy="3948557"/>
          </a:xfrm>
        </p:spPr>
        <p:txBody>
          <a:bodyPr>
            <a:normAutofit fontScale="92500" lnSpcReduction="20000"/>
          </a:bodyPr>
          <a:lstStyle/>
          <a:p>
            <a:pPr marL="0" indent="0">
              <a:buNone/>
            </a:pPr>
            <a:r>
              <a:rPr lang="en-US" sz="2400"/>
              <a:t>Consider: </a:t>
            </a:r>
          </a:p>
          <a:p>
            <a:pPr>
              <a:buFontTx/>
              <a:buChar char="-"/>
            </a:pPr>
            <a:r>
              <a:rPr lang="en-US" sz="2400"/>
              <a:t>Is the equipment customized or one-of-a-kind? </a:t>
            </a:r>
          </a:p>
          <a:p>
            <a:pPr>
              <a:buFontTx/>
              <a:buChar char="-"/>
            </a:pPr>
            <a:r>
              <a:rPr lang="en-US" sz="2400"/>
              <a:t>How long would it take to reorder? </a:t>
            </a:r>
          </a:p>
          <a:p>
            <a:pPr>
              <a:buFontTx/>
              <a:buChar char="-"/>
            </a:pPr>
            <a:r>
              <a:rPr lang="en-US" sz="2400"/>
              <a:t>Is the equipment functional or obsolete? </a:t>
            </a:r>
          </a:p>
          <a:p>
            <a:pPr>
              <a:buFontTx/>
              <a:buChar char="-"/>
            </a:pPr>
            <a:r>
              <a:rPr lang="en-US" sz="2400"/>
              <a:t>If obsolete, how long would it take to replace or get it functional? </a:t>
            </a:r>
          </a:p>
          <a:p>
            <a:pPr>
              <a:buFontTx/>
              <a:buChar char="-"/>
            </a:pPr>
            <a:r>
              <a:rPr lang="en-US" sz="2400"/>
              <a:t>Are there rental options to temporarily replace the equipment? </a:t>
            </a:r>
          </a:p>
          <a:p>
            <a:pPr>
              <a:buFontTx/>
              <a:buChar char="-"/>
            </a:pPr>
            <a:r>
              <a:rPr lang="en-US" sz="2400"/>
              <a:t>Can you outsource the end product if equipment cannot be substituted quickly?</a:t>
            </a:r>
          </a:p>
          <a:p>
            <a:endParaRPr lang="en-US" sz="2000"/>
          </a:p>
        </p:txBody>
      </p:sp>
      <p:sp>
        <p:nvSpPr>
          <p:cNvPr id="4" name="Slide Number Placeholder 3">
            <a:extLst>
              <a:ext uri="{FF2B5EF4-FFF2-40B4-BE49-F238E27FC236}">
                <a16:creationId xmlns:a16="http://schemas.microsoft.com/office/drawing/2014/main" id="{D8189CA6-61F0-B0A5-1CB9-53525F7A744F}"/>
              </a:ext>
            </a:extLst>
          </p:cNvPr>
          <p:cNvSpPr>
            <a:spLocks noGrp="1"/>
          </p:cNvSpPr>
          <p:nvPr>
            <p:ph type="sldNum" sz="quarter" idx="10"/>
          </p:nvPr>
        </p:nvSpPr>
        <p:spPr/>
        <p:txBody>
          <a:bodyPr/>
          <a:lstStyle/>
          <a:p>
            <a:fld id="{48F63A3B-78C7-47BE-AE5E-E10140E04643}" type="slidenum">
              <a:rPr lang="en-US" smtClean="0"/>
              <a:pPr/>
              <a:t>7</a:t>
            </a:fld>
            <a:endParaRPr lang="en-US"/>
          </a:p>
        </p:txBody>
      </p:sp>
      <p:pic>
        <p:nvPicPr>
          <p:cNvPr id="8" name="Graphic 7" descr="Questions with solid fill">
            <a:extLst>
              <a:ext uri="{FF2B5EF4-FFF2-40B4-BE49-F238E27FC236}">
                <a16:creationId xmlns:a16="http://schemas.microsoft.com/office/drawing/2014/main" id="{350453E5-273B-023C-E481-E342C6CDF6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3984" y="2965704"/>
            <a:ext cx="2941975" cy="2941975"/>
          </a:xfrm>
          <a:prstGeom prst="rect">
            <a:avLst/>
          </a:prstGeom>
        </p:spPr>
      </p:pic>
    </p:spTree>
    <p:extLst>
      <p:ext uri="{BB962C8B-B14F-4D97-AF65-F5344CB8AC3E}">
        <p14:creationId xmlns:p14="http://schemas.microsoft.com/office/powerpoint/2010/main" val="1053795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4DF25-F441-D54C-99D7-5798ADD9276A}"/>
              </a:ext>
            </a:extLst>
          </p:cNvPr>
          <p:cNvSpPr>
            <a:spLocks noGrp="1"/>
          </p:cNvSpPr>
          <p:nvPr>
            <p:ph type="ctrTitle"/>
          </p:nvPr>
        </p:nvSpPr>
        <p:spPr/>
        <p:txBody>
          <a:bodyPr/>
          <a:lstStyle/>
          <a:p>
            <a:r>
              <a:rPr lang="en-US"/>
              <a:t>Know Your </a:t>
            </a:r>
            <a:r>
              <a:rPr lang="en-US" sz="4400"/>
              <a:t>Employees</a:t>
            </a:r>
            <a:endParaRPr lang="en-US"/>
          </a:p>
        </p:txBody>
      </p:sp>
    </p:spTree>
    <p:extLst>
      <p:ext uri="{BB962C8B-B14F-4D97-AF65-F5344CB8AC3E}">
        <p14:creationId xmlns:p14="http://schemas.microsoft.com/office/powerpoint/2010/main" val="2799628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F4F98-103E-A4B4-04EE-D2B8031F5EE0}"/>
              </a:ext>
            </a:extLst>
          </p:cNvPr>
          <p:cNvSpPr>
            <a:spLocks noGrp="1"/>
          </p:cNvSpPr>
          <p:nvPr>
            <p:ph type="title"/>
          </p:nvPr>
        </p:nvSpPr>
        <p:spPr>
          <a:xfrm>
            <a:off x="914400" y="-565049"/>
            <a:ext cx="5259554" cy="2495028"/>
          </a:xfrm>
        </p:spPr>
        <p:txBody>
          <a:bodyPr anchor="b">
            <a:normAutofit/>
          </a:bodyPr>
          <a:lstStyle/>
          <a:p>
            <a:r>
              <a:rPr lang="en-US"/>
              <a:t>Know your employees form</a:t>
            </a:r>
          </a:p>
        </p:txBody>
      </p:sp>
      <p:sp>
        <p:nvSpPr>
          <p:cNvPr id="1031" name="Content Placeholder 2">
            <a:extLst>
              <a:ext uri="{FF2B5EF4-FFF2-40B4-BE49-F238E27FC236}">
                <a16:creationId xmlns:a16="http://schemas.microsoft.com/office/drawing/2014/main" id="{2D39AB8F-E39D-0BB3-8359-6D361BFCB7EA}"/>
              </a:ext>
            </a:extLst>
          </p:cNvPr>
          <p:cNvSpPr>
            <a:spLocks noGrp="1"/>
          </p:cNvSpPr>
          <p:nvPr>
            <p:ph idx="1"/>
          </p:nvPr>
        </p:nvSpPr>
        <p:spPr>
          <a:xfrm>
            <a:off x="914400" y="2186426"/>
            <a:ext cx="5259554" cy="4184557"/>
          </a:xfrm>
        </p:spPr>
        <p:txBody>
          <a:bodyPr>
            <a:normAutofit/>
          </a:bodyPr>
          <a:lstStyle/>
          <a:p>
            <a:pPr>
              <a:lnSpc>
                <a:spcPts val="2880"/>
              </a:lnSpc>
            </a:pPr>
            <a:r>
              <a:rPr lang="en-US"/>
              <a:t>Having up-to-date contact information is important for:</a:t>
            </a:r>
          </a:p>
          <a:p>
            <a:pPr>
              <a:lnSpc>
                <a:spcPts val="2880"/>
              </a:lnSpc>
            </a:pPr>
            <a:endParaRPr lang="en-US" sz="1100"/>
          </a:p>
          <a:p>
            <a:pPr>
              <a:lnSpc>
                <a:spcPts val="2880"/>
              </a:lnSpc>
            </a:pPr>
            <a:r>
              <a:rPr lang="en-US"/>
              <a:t>- Determining your employees’ safety</a:t>
            </a:r>
          </a:p>
          <a:p>
            <a:pPr>
              <a:lnSpc>
                <a:spcPts val="2880"/>
              </a:lnSpc>
            </a:pPr>
            <a:endParaRPr lang="en-US" sz="1000"/>
          </a:p>
          <a:p>
            <a:pPr>
              <a:lnSpc>
                <a:spcPts val="2880"/>
              </a:lnSpc>
            </a:pPr>
            <a:r>
              <a:rPr lang="en-US"/>
              <a:t>- Informing them about the status of operations and when, where, and how they should return to work</a:t>
            </a:r>
          </a:p>
          <a:p>
            <a:pPr>
              <a:lnSpc>
                <a:spcPts val="2880"/>
              </a:lnSpc>
            </a:pPr>
            <a:endParaRPr lang="en-US"/>
          </a:p>
          <a:p>
            <a:pPr>
              <a:lnSpc>
                <a:spcPts val="2880"/>
              </a:lnSpc>
            </a:pPr>
            <a:r>
              <a:rPr lang="en-US"/>
              <a:t>- Providing any additional instructions following a disruption</a:t>
            </a:r>
          </a:p>
        </p:txBody>
      </p:sp>
      <p:pic>
        <p:nvPicPr>
          <p:cNvPr id="1026" name="Picture 2">
            <a:extLst>
              <a:ext uri="{FF2B5EF4-FFF2-40B4-BE49-F238E27FC236}">
                <a16:creationId xmlns:a16="http://schemas.microsoft.com/office/drawing/2014/main" id="{E52F6472-A8DB-5EF5-833C-40BA9F20ABB6}"/>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tretch/>
        </p:blipFill>
        <p:spPr bwMode="auto">
          <a:xfrm>
            <a:off x="7138220" y="272327"/>
            <a:ext cx="4798142" cy="6313345"/>
          </a:xfrm>
          <a:prstGeom prst="rect">
            <a:avLst/>
          </a:prstGeom>
          <a:solidFill>
            <a:srgbClr val="FFFFFF"/>
          </a:solidFill>
        </p:spPr>
      </p:pic>
      <p:sp>
        <p:nvSpPr>
          <p:cNvPr id="5" name="Slide Number Placeholder 4" hidden="1">
            <a:extLst>
              <a:ext uri="{FF2B5EF4-FFF2-40B4-BE49-F238E27FC236}">
                <a16:creationId xmlns:a16="http://schemas.microsoft.com/office/drawing/2014/main" id="{AEE733FE-1E2F-A986-F9D2-8C1169C74B32}"/>
              </a:ext>
            </a:extLst>
          </p:cNvPr>
          <p:cNvSpPr>
            <a:spLocks noGrp="1"/>
          </p:cNvSpPr>
          <p:nvPr>
            <p:ph type="sldNum" sz="quarter" idx="4294967295"/>
          </p:nvPr>
        </p:nvSpPr>
        <p:spPr>
          <a:xfrm>
            <a:off x="10358437" y="457199"/>
            <a:ext cx="1067589" cy="471489"/>
          </a:xfrm>
        </p:spPr>
        <p:txBody>
          <a:bodyPr/>
          <a:lstStyle/>
          <a:p>
            <a:pPr>
              <a:spcAft>
                <a:spcPts val="600"/>
              </a:spcAft>
            </a:pPr>
            <a:fld id="{48F63A3B-78C7-47BE-AE5E-E10140E04643}" type="slidenum">
              <a:rPr lang="en-US" smtClean="0"/>
              <a:pPr>
                <a:spcAft>
                  <a:spcPts val="600"/>
                </a:spcAft>
              </a:pPr>
              <a:t>9</a:t>
            </a:fld>
            <a:endParaRPr lang="en-US"/>
          </a:p>
        </p:txBody>
      </p:sp>
    </p:spTree>
    <p:extLst>
      <p:ext uri="{BB962C8B-B14F-4D97-AF65-F5344CB8AC3E}">
        <p14:creationId xmlns:p14="http://schemas.microsoft.com/office/powerpoint/2010/main" val="3754643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9FBE9-E72B-EFBF-7BC6-D25249950519}"/>
              </a:ext>
            </a:extLst>
          </p:cNvPr>
          <p:cNvSpPr>
            <a:spLocks noGrp="1"/>
          </p:cNvSpPr>
          <p:nvPr>
            <p:ph type="title"/>
          </p:nvPr>
        </p:nvSpPr>
        <p:spPr>
          <a:xfrm>
            <a:off x="914400" y="580197"/>
            <a:ext cx="7843837" cy="1012782"/>
          </a:xfrm>
        </p:spPr>
        <p:txBody>
          <a:bodyPr/>
          <a:lstStyle/>
          <a:p>
            <a:r>
              <a:rPr lang="en-US"/>
              <a:t>Other communication considerations</a:t>
            </a:r>
          </a:p>
        </p:txBody>
      </p:sp>
      <p:sp>
        <p:nvSpPr>
          <p:cNvPr id="3" name="Content Placeholder 2">
            <a:extLst>
              <a:ext uri="{FF2B5EF4-FFF2-40B4-BE49-F238E27FC236}">
                <a16:creationId xmlns:a16="http://schemas.microsoft.com/office/drawing/2014/main" id="{2AF0AF5D-6044-C0D9-03F5-E3803BE17399}"/>
              </a:ext>
            </a:extLst>
          </p:cNvPr>
          <p:cNvSpPr>
            <a:spLocks noGrp="1"/>
          </p:cNvSpPr>
          <p:nvPr>
            <p:ph idx="13"/>
          </p:nvPr>
        </p:nvSpPr>
        <p:spPr>
          <a:xfrm>
            <a:off x="914400" y="1854714"/>
            <a:ext cx="6903076" cy="3721817"/>
          </a:xfrm>
        </p:spPr>
        <p:txBody>
          <a:bodyPr>
            <a:normAutofit fontScale="92500" lnSpcReduction="10000"/>
          </a:bodyPr>
          <a:lstStyle/>
          <a:p>
            <a:pPr marL="342900" indent="-342900">
              <a:buFont typeface="Arial" panose="020B0604020202020204" pitchFamily="34" charset="0"/>
              <a:buChar char="•"/>
            </a:pPr>
            <a:r>
              <a:rPr lang="en-US" sz="2800" b="0" i="0" u="none" strike="noStrike">
                <a:solidFill>
                  <a:schemeClr val="accent3"/>
                </a:solidFill>
                <a:effectLst/>
              </a:rPr>
              <a:t>Designate a phone number and/or internet site where employees can get status updates and leave messages</a:t>
            </a:r>
          </a:p>
          <a:p>
            <a:endParaRPr lang="en-US" sz="2800" b="0" i="0" u="none" strike="noStrike">
              <a:solidFill>
                <a:schemeClr val="accent3"/>
              </a:solidFill>
              <a:effectLst/>
            </a:endParaRPr>
          </a:p>
          <a:p>
            <a:pPr marL="342900" indent="-342900">
              <a:buFont typeface="Arial" panose="020B0604020202020204" pitchFamily="34" charset="0"/>
              <a:buChar char="•"/>
            </a:pPr>
            <a:r>
              <a:rPr lang="en-US" sz="2800">
                <a:solidFill>
                  <a:schemeClr val="accent3"/>
                </a:solidFill>
              </a:rPr>
              <a:t>Keep an up-to-date contact list of other relevant individuals including your insurance agent, accountant, and attorney</a:t>
            </a:r>
          </a:p>
          <a:p>
            <a:r>
              <a:rPr lang="en-US" sz="2800">
                <a:solidFill>
                  <a:schemeClr val="accent3"/>
                </a:solidFill>
              </a:rPr>
              <a:t> </a:t>
            </a:r>
          </a:p>
          <a:p>
            <a:pPr marL="342900" indent="-342900">
              <a:buFont typeface="Arial" panose="020B0604020202020204" pitchFamily="34" charset="0"/>
              <a:buChar char="•"/>
            </a:pPr>
            <a:r>
              <a:rPr lang="en-US" sz="2800" b="0" i="0" u="none" strike="noStrike">
                <a:solidFill>
                  <a:schemeClr val="accent3"/>
                </a:solidFill>
                <a:effectLst/>
              </a:rPr>
              <a:t>Promote family and individual preparedness among your co-workers</a:t>
            </a:r>
            <a:endParaRPr lang="en-US" sz="3600">
              <a:solidFill>
                <a:schemeClr val="accent3"/>
              </a:solidFill>
            </a:endParaRPr>
          </a:p>
        </p:txBody>
      </p:sp>
      <p:sp>
        <p:nvSpPr>
          <p:cNvPr id="5" name="Slide Number Placeholder 4">
            <a:extLst>
              <a:ext uri="{FF2B5EF4-FFF2-40B4-BE49-F238E27FC236}">
                <a16:creationId xmlns:a16="http://schemas.microsoft.com/office/drawing/2014/main" id="{70DA38E9-3C7D-3674-0963-B434597E196D}"/>
              </a:ext>
            </a:extLst>
          </p:cNvPr>
          <p:cNvSpPr>
            <a:spLocks noGrp="1"/>
          </p:cNvSpPr>
          <p:nvPr>
            <p:ph type="sldNum" sz="quarter" idx="10"/>
          </p:nvPr>
        </p:nvSpPr>
        <p:spPr/>
        <p:txBody>
          <a:bodyPr/>
          <a:lstStyle/>
          <a:p>
            <a:fld id="{48F63A3B-78C7-47BE-AE5E-E10140E04643}" type="slidenum">
              <a:rPr lang="en-US" smtClean="0"/>
              <a:pPr/>
              <a:t>10</a:t>
            </a:fld>
            <a:endParaRPr lang="en-US"/>
          </a:p>
        </p:txBody>
      </p:sp>
      <p:pic>
        <p:nvPicPr>
          <p:cNvPr id="16" name="Graphic 15" descr="Users with solid fill">
            <a:extLst>
              <a:ext uri="{FF2B5EF4-FFF2-40B4-BE49-F238E27FC236}">
                <a16:creationId xmlns:a16="http://schemas.microsoft.com/office/drawing/2014/main" id="{2ADF062A-A4DB-8573-AD32-90715DDEA6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30819" y="3263017"/>
            <a:ext cx="3975652" cy="3975652"/>
          </a:xfrm>
          <a:prstGeom prst="rect">
            <a:avLst/>
          </a:prstGeom>
        </p:spPr>
      </p:pic>
    </p:spTree>
    <p:extLst>
      <p:ext uri="{BB962C8B-B14F-4D97-AF65-F5344CB8AC3E}">
        <p14:creationId xmlns:p14="http://schemas.microsoft.com/office/powerpoint/2010/main" val="2951423674"/>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4DF25-F441-D54C-99D7-5798ADD9276A}"/>
              </a:ext>
            </a:extLst>
          </p:cNvPr>
          <p:cNvSpPr>
            <a:spLocks noGrp="1"/>
          </p:cNvSpPr>
          <p:nvPr>
            <p:ph type="ctrTitle"/>
          </p:nvPr>
        </p:nvSpPr>
        <p:spPr/>
        <p:txBody>
          <a:bodyPr/>
          <a:lstStyle/>
          <a:p>
            <a:r>
              <a:rPr lang="en-US"/>
              <a:t>Know Your </a:t>
            </a:r>
            <a:r>
              <a:rPr lang="en-US" sz="4800"/>
              <a:t>finances</a:t>
            </a:r>
            <a:endParaRPr lang="en-US"/>
          </a:p>
        </p:txBody>
      </p:sp>
    </p:spTree>
    <p:extLst>
      <p:ext uri="{BB962C8B-B14F-4D97-AF65-F5344CB8AC3E}">
        <p14:creationId xmlns:p14="http://schemas.microsoft.com/office/powerpoint/2010/main" val="4117616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CD6BB-88FC-864C-E2B0-23BE29AB8A2E}"/>
              </a:ext>
            </a:extLst>
          </p:cNvPr>
          <p:cNvSpPr>
            <a:spLocks noGrp="1"/>
          </p:cNvSpPr>
          <p:nvPr>
            <p:ph type="title"/>
          </p:nvPr>
        </p:nvSpPr>
        <p:spPr>
          <a:xfrm>
            <a:off x="1821903" y="457199"/>
            <a:ext cx="3932237" cy="1524662"/>
          </a:xfrm>
        </p:spPr>
        <p:txBody>
          <a:bodyPr/>
          <a:lstStyle/>
          <a:p>
            <a:r>
              <a:rPr lang="en-US" sz="3600"/>
              <a:t>Emergency Financial Planning</a:t>
            </a:r>
          </a:p>
        </p:txBody>
      </p:sp>
      <p:sp>
        <p:nvSpPr>
          <p:cNvPr id="3" name="Slide Number Placeholder 2">
            <a:extLst>
              <a:ext uri="{FF2B5EF4-FFF2-40B4-BE49-F238E27FC236}">
                <a16:creationId xmlns:a16="http://schemas.microsoft.com/office/drawing/2014/main" id="{D5B6AE12-DCA1-5743-76BD-E13E7F72B000}"/>
              </a:ext>
            </a:extLst>
          </p:cNvPr>
          <p:cNvSpPr>
            <a:spLocks noGrp="1"/>
          </p:cNvSpPr>
          <p:nvPr>
            <p:ph type="sldNum" sz="quarter" idx="12"/>
          </p:nvPr>
        </p:nvSpPr>
        <p:spPr/>
        <p:txBody>
          <a:bodyPr/>
          <a:lstStyle/>
          <a:p>
            <a:fld id="{48F63A3B-78C7-47BE-AE5E-E10140E04643}" type="slidenum">
              <a:rPr lang="en-US" smtClean="0"/>
              <a:pPr/>
              <a:t>12</a:t>
            </a:fld>
            <a:endParaRPr lang="en-US"/>
          </a:p>
        </p:txBody>
      </p:sp>
      <p:sp>
        <p:nvSpPr>
          <p:cNvPr id="5" name="Content Placeholder 4">
            <a:extLst>
              <a:ext uri="{FF2B5EF4-FFF2-40B4-BE49-F238E27FC236}">
                <a16:creationId xmlns:a16="http://schemas.microsoft.com/office/drawing/2014/main" id="{1F769D08-6387-930D-79B4-6027FABF8B49}"/>
              </a:ext>
            </a:extLst>
          </p:cNvPr>
          <p:cNvSpPr>
            <a:spLocks noGrp="1"/>
          </p:cNvSpPr>
          <p:nvPr>
            <p:ph idx="1"/>
          </p:nvPr>
        </p:nvSpPr>
        <p:spPr>
          <a:xfrm>
            <a:off x="7739595" y="0"/>
            <a:ext cx="3932237" cy="6672733"/>
          </a:xfrm>
          <a:solidFill>
            <a:schemeClr val="accent2">
              <a:lumMod val="60000"/>
              <a:lumOff val="40000"/>
            </a:schemeClr>
          </a:solidFill>
        </p:spPr>
        <p:txBody>
          <a:bodyPr>
            <a:normAutofit/>
          </a:bodyPr>
          <a:lstStyle/>
          <a:p>
            <a:pPr>
              <a:buFontTx/>
              <a:buChar char="-"/>
            </a:pPr>
            <a:endParaRPr lang="en-US" sz="1200">
              <a:solidFill>
                <a:schemeClr val="accent6">
                  <a:lumMod val="75000"/>
                </a:schemeClr>
              </a:solidFill>
            </a:endParaRPr>
          </a:p>
          <a:p>
            <a:pPr>
              <a:buFontTx/>
              <a:buChar char="-"/>
            </a:pPr>
            <a:r>
              <a:rPr lang="en-US">
                <a:solidFill>
                  <a:schemeClr val="accent6">
                    <a:lumMod val="75000"/>
                  </a:schemeClr>
                </a:solidFill>
              </a:rPr>
              <a:t>Start an emergency reserve fund</a:t>
            </a:r>
          </a:p>
          <a:p>
            <a:pPr>
              <a:buFontTx/>
              <a:buChar char="-"/>
            </a:pPr>
            <a:endParaRPr lang="en-US" sz="900">
              <a:solidFill>
                <a:schemeClr val="accent6">
                  <a:lumMod val="75000"/>
                </a:schemeClr>
              </a:solidFill>
            </a:endParaRPr>
          </a:p>
          <a:p>
            <a:pPr>
              <a:buFontTx/>
              <a:buChar char="-"/>
            </a:pPr>
            <a:r>
              <a:rPr lang="en-US">
                <a:solidFill>
                  <a:schemeClr val="accent6">
                    <a:lumMod val="75000"/>
                  </a:schemeClr>
                </a:solidFill>
              </a:rPr>
              <a:t>Get a credit card or establish a line of credit</a:t>
            </a:r>
          </a:p>
          <a:p>
            <a:pPr>
              <a:buFontTx/>
              <a:buChar char="-"/>
            </a:pPr>
            <a:endParaRPr lang="en-US" sz="900">
              <a:solidFill>
                <a:schemeClr val="accent6">
                  <a:lumMod val="75000"/>
                </a:schemeClr>
              </a:solidFill>
            </a:endParaRPr>
          </a:p>
          <a:p>
            <a:pPr>
              <a:buFontTx/>
              <a:buChar char="-"/>
            </a:pPr>
            <a:r>
              <a:rPr lang="en-US">
                <a:solidFill>
                  <a:schemeClr val="accent6">
                    <a:lumMod val="75000"/>
                  </a:schemeClr>
                </a:solidFill>
              </a:rPr>
              <a:t>Identify expenses that must be paid</a:t>
            </a:r>
          </a:p>
          <a:p>
            <a:pPr>
              <a:buFontTx/>
              <a:buChar char="-"/>
            </a:pPr>
            <a:endParaRPr lang="en-US" sz="900">
              <a:solidFill>
                <a:schemeClr val="accent6">
                  <a:lumMod val="75000"/>
                </a:schemeClr>
              </a:solidFill>
            </a:endParaRPr>
          </a:p>
          <a:p>
            <a:pPr>
              <a:buFontTx/>
              <a:buChar char="-"/>
            </a:pPr>
            <a:r>
              <a:rPr lang="en-US">
                <a:solidFill>
                  <a:schemeClr val="accent6">
                    <a:lumMod val="75000"/>
                  </a:schemeClr>
                </a:solidFill>
              </a:rPr>
              <a:t>Consider creating a policy regarding payroll during or after a disaster</a:t>
            </a:r>
          </a:p>
        </p:txBody>
      </p:sp>
      <p:grpSp>
        <p:nvGrpSpPr>
          <p:cNvPr id="8" name="Group 7">
            <a:extLst>
              <a:ext uri="{FF2B5EF4-FFF2-40B4-BE49-F238E27FC236}">
                <a16:creationId xmlns:a16="http://schemas.microsoft.com/office/drawing/2014/main" id="{038F30D3-0944-6020-A10E-B0139507507F}"/>
              </a:ext>
            </a:extLst>
          </p:cNvPr>
          <p:cNvGrpSpPr/>
          <p:nvPr/>
        </p:nvGrpSpPr>
        <p:grpSpPr>
          <a:xfrm>
            <a:off x="360639" y="2283613"/>
            <a:ext cx="6900449" cy="4389120"/>
            <a:chOff x="248025" y="2283614"/>
            <a:chExt cx="6900449" cy="4389120"/>
          </a:xfrm>
        </p:grpSpPr>
        <p:pic>
          <p:nvPicPr>
            <p:cNvPr id="6" name="Picture 2">
              <a:extLst>
                <a:ext uri="{FF2B5EF4-FFF2-40B4-BE49-F238E27FC236}">
                  <a16:creationId xmlns:a16="http://schemas.microsoft.com/office/drawing/2014/main" id="{B965D185-2FC7-A007-9065-EEFC54C836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025" y="2283614"/>
              <a:ext cx="3368718" cy="43891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5277BAB8-62AD-DB8E-69F2-3C5E829B1A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864" y="2283614"/>
              <a:ext cx="3337610" cy="43891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36590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70DFB-6880-2C50-7481-19E1A391E9E9}"/>
              </a:ext>
            </a:extLst>
          </p:cNvPr>
          <p:cNvSpPr>
            <a:spLocks noGrp="1"/>
          </p:cNvSpPr>
          <p:nvPr>
            <p:ph type="title"/>
          </p:nvPr>
        </p:nvSpPr>
        <p:spPr>
          <a:xfrm>
            <a:off x="2919791" y="63109"/>
            <a:ext cx="7708880" cy="994164"/>
          </a:xfrm>
        </p:spPr>
        <p:txBody>
          <a:bodyPr/>
          <a:lstStyle/>
          <a:p>
            <a:r>
              <a:rPr lang="en-US"/>
              <a:t>Evaluate your insurance</a:t>
            </a:r>
          </a:p>
        </p:txBody>
      </p:sp>
      <p:sp>
        <p:nvSpPr>
          <p:cNvPr id="3" name="Content Placeholder 2">
            <a:extLst>
              <a:ext uri="{FF2B5EF4-FFF2-40B4-BE49-F238E27FC236}">
                <a16:creationId xmlns:a16="http://schemas.microsoft.com/office/drawing/2014/main" id="{8A2867F0-1219-0D0B-054A-B65F44BE9F22}"/>
              </a:ext>
            </a:extLst>
          </p:cNvPr>
          <p:cNvSpPr>
            <a:spLocks noGrp="1"/>
          </p:cNvSpPr>
          <p:nvPr>
            <p:ph sz="half" idx="2"/>
          </p:nvPr>
        </p:nvSpPr>
        <p:spPr>
          <a:xfrm>
            <a:off x="5683045" y="1785257"/>
            <a:ext cx="5742980" cy="4802356"/>
          </a:xfrm>
        </p:spPr>
        <p:txBody>
          <a:bodyPr>
            <a:normAutofit/>
          </a:bodyPr>
          <a:lstStyle/>
          <a:p>
            <a:pPr>
              <a:buFontTx/>
              <a:buChar char="-"/>
            </a:pPr>
            <a:r>
              <a:rPr lang="en-US" sz="2600"/>
              <a:t>Meet regularly with your insurance agent/broker</a:t>
            </a:r>
          </a:p>
          <a:p>
            <a:pPr>
              <a:buFontTx/>
              <a:buChar char="-"/>
            </a:pPr>
            <a:r>
              <a:rPr lang="en-US" sz="2600"/>
              <a:t>Make sure your coverage is up to date</a:t>
            </a:r>
          </a:p>
          <a:p>
            <a:pPr>
              <a:buFontTx/>
              <a:buChar char="-"/>
            </a:pPr>
            <a:r>
              <a:rPr lang="en-US" sz="2600"/>
              <a:t>Understand what your policy covers, what it doesn’t, deductibles and limits, and how to file a claim</a:t>
            </a:r>
          </a:p>
          <a:p>
            <a:pPr>
              <a:buFontTx/>
              <a:buChar char="-"/>
            </a:pPr>
            <a:r>
              <a:rPr lang="en-US" sz="2600"/>
              <a:t>Discuss the types of insurance coverages available to you as business owners</a:t>
            </a:r>
          </a:p>
        </p:txBody>
      </p:sp>
      <p:sp>
        <p:nvSpPr>
          <p:cNvPr id="4" name="Slide Number Placeholder 3">
            <a:extLst>
              <a:ext uri="{FF2B5EF4-FFF2-40B4-BE49-F238E27FC236}">
                <a16:creationId xmlns:a16="http://schemas.microsoft.com/office/drawing/2014/main" id="{40F959DA-991E-F804-6B40-E63353D93233}"/>
              </a:ext>
            </a:extLst>
          </p:cNvPr>
          <p:cNvSpPr>
            <a:spLocks noGrp="1"/>
          </p:cNvSpPr>
          <p:nvPr>
            <p:ph type="sldNum" sz="quarter" idx="10"/>
          </p:nvPr>
        </p:nvSpPr>
        <p:spPr/>
        <p:txBody>
          <a:bodyPr/>
          <a:lstStyle/>
          <a:p>
            <a:fld id="{48F63A3B-78C7-47BE-AE5E-E10140E04643}" type="slidenum">
              <a:rPr lang="en-US" smtClean="0"/>
              <a:pPr/>
              <a:t>13</a:t>
            </a:fld>
            <a:endParaRPr lang="en-US"/>
          </a:p>
        </p:txBody>
      </p:sp>
      <p:pic>
        <p:nvPicPr>
          <p:cNvPr id="6" name="Picture 5">
            <a:extLst>
              <a:ext uri="{FF2B5EF4-FFF2-40B4-BE49-F238E27FC236}">
                <a16:creationId xmlns:a16="http://schemas.microsoft.com/office/drawing/2014/main" id="{02FE7A13-F674-85AA-0303-6A034DE08E07}"/>
              </a:ext>
            </a:extLst>
          </p:cNvPr>
          <p:cNvPicPr>
            <a:picLocks noChangeAspect="1"/>
          </p:cNvPicPr>
          <p:nvPr/>
        </p:nvPicPr>
        <p:blipFill>
          <a:blip r:embed="rId4"/>
          <a:stretch>
            <a:fillRect/>
          </a:stretch>
        </p:blipFill>
        <p:spPr>
          <a:xfrm>
            <a:off x="765975" y="1228725"/>
            <a:ext cx="3889307" cy="5074026"/>
          </a:xfrm>
          <a:prstGeom prst="rect">
            <a:avLst/>
          </a:prstGeom>
          <a:ln>
            <a:noFill/>
          </a:ln>
        </p:spPr>
      </p:pic>
    </p:spTree>
    <p:extLst>
      <p:ext uri="{BB962C8B-B14F-4D97-AF65-F5344CB8AC3E}">
        <p14:creationId xmlns:p14="http://schemas.microsoft.com/office/powerpoint/2010/main" val="3818957498"/>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614C4-3697-CDFC-8C0A-9521C8FE352E}"/>
              </a:ext>
            </a:extLst>
          </p:cNvPr>
          <p:cNvSpPr>
            <a:spLocks noGrp="1"/>
          </p:cNvSpPr>
          <p:nvPr>
            <p:ph type="title"/>
          </p:nvPr>
        </p:nvSpPr>
        <p:spPr>
          <a:xfrm>
            <a:off x="914400" y="1057275"/>
            <a:ext cx="5259554" cy="1991975"/>
          </a:xfrm>
        </p:spPr>
        <p:txBody>
          <a:bodyPr/>
          <a:lstStyle/>
          <a:p>
            <a:r>
              <a:rPr lang="en-US"/>
              <a:t>If you lease your workspace…</a:t>
            </a:r>
          </a:p>
        </p:txBody>
      </p:sp>
      <p:sp>
        <p:nvSpPr>
          <p:cNvPr id="3" name="Content Placeholder 2">
            <a:extLst>
              <a:ext uri="{FF2B5EF4-FFF2-40B4-BE49-F238E27FC236}">
                <a16:creationId xmlns:a16="http://schemas.microsoft.com/office/drawing/2014/main" id="{D09DA04C-92D5-5309-FE7A-72713EEFF502}"/>
              </a:ext>
            </a:extLst>
          </p:cNvPr>
          <p:cNvSpPr>
            <a:spLocks noGrp="1"/>
          </p:cNvSpPr>
          <p:nvPr>
            <p:ph idx="1"/>
          </p:nvPr>
        </p:nvSpPr>
        <p:spPr>
          <a:xfrm>
            <a:off x="914400" y="3309258"/>
            <a:ext cx="5259554" cy="2732726"/>
          </a:xfrm>
        </p:spPr>
        <p:txBody>
          <a:bodyPr>
            <a:normAutofit fontScale="92500"/>
          </a:bodyPr>
          <a:lstStyle/>
          <a:p>
            <a:r>
              <a:rPr lang="en-US">
                <a:solidFill>
                  <a:schemeClr val="accent2">
                    <a:lumMod val="50000"/>
                  </a:schemeClr>
                </a:solidFill>
              </a:rPr>
              <a:t>D</a:t>
            </a:r>
            <a:r>
              <a:rPr lang="en-US" b="0" i="0" u="none" strike="noStrike">
                <a:solidFill>
                  <a:schemeClr val="accent2">
                    <a:lumMod val="50000"/>
                  </a:schemeClr>
                </a:solidFill>
                <a:effectLst/>
              </a:rPr>
              <a:t>ecisions about reopening the building after a disaster may be made by the building's owner without your input.</a:t>
            </a:r>
          </a:p>
          <a:p>
            <a:endParaRPr lang="en-US">
              <a:solidFill>
                <a:schemeClr val="accent2">
                  <a:lumMod val="50000"/>
                </a:schemeClr>
              </a:solidFill>
            </a:endParaRPr>
          </a:p>
          <a:p>
            <a:r>
              <a:rPr lang="en-US" b="0" i="0" u="none" strike="noStrike">
                <a:solidFill>
                  <a:schemeClr val="accent2">
                    <a:lumMod val="50000"/>
                  </a:schemeClr>
                </a:solidFill>
                <a:effectLst/>
              </a:rPr>
              <a:t>Familiarize yourself with your lease agreement and any provisions concerning post-disaster access to the premises and renovations.</a:t>
            </a:r>
            <a:endParaRPr lang="en-US" sz="3200">
              <a:solidFill>
                <a:schemeClr val="accent2">
                  <a:lumMod val="50000"/>
                </a:schemeClr>
              </a:solidFill>
            </a:endParaRPr>
          </a:p>
        </p:txBody>
      </p:sp>
      <p:pic>
        <p:nvPicPr>
          <p:cNvPr id="6" name="Picture Placeholder 5" descr="Closed sign in window">
            <a:extLst>
              <a:ext uri="{FF2B5EF4-FFF2-40B4-BE49-F238E27FC236}">
                <a16:creationId xmlns:a16="http://schemas.microsoft.com/office/drawing/2014/main" id="{7997431D-0EFC-05A8-5AB9-56F380D105EA}"/>
              </a:ext>
            </a:extLst>
          </p:cNvPr>
          <p:cNvPicPr>
            <a:picLocks noGrp="1" noChangeAspect="1"/>
          </p:cNvPicPr>
          <p:nvPr>
            <p:ph type="pic" sz="quarter" idx="11"/>
          </p:nvPr>
        </p:nvPicPr>
        <p:blipFill>
          <a:blip r:embed="rId3">
            <a:extLst>
              <a:ext uri="{BEBA8EAE-BF5A-486C-A8C5-ECC9F3942E4B}">
                <a14:imgProps xmlns:a14="http://schemas.microsoft.com/office/drawing/2010/main">
                  <a14:imgLayer r:embed="rId4">
                    <a14:imgEffect>
                      <a14:colorTemperature colorTemp="11200"/>
                    </a14:imgEffect>
                  </a14:imgLayer>
                </a14:imgProps>
              </a:ext>
            </a:extLst>
          </a:blip>
          <a:srcRect l="13639" r="41407"/>
          <a:stretch/>
        </p:blipFill>
        <p:spPr>
          <a:xfrm>
            <a:off x="7414194" y="410780"/>
            <a:ext cx="4344695" cy="6447220"/>
          </a:xfrm>
        </p:spPr>
      </p:pic>
    </p:spTree>
    <p:extLst>
      <p:ext uri="{BB962C8B-B14F-4D97-AF65-F5344CB8AC3E}">
        <p14:creationId xmlns:p14="http://schemas.microsoft.com/office/powerpoint/2010/main" val="541146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4DF25-F441-D54C-99D7-5798ADD9276A}"/>
              </a:ext>
            </a:extLst>
          </p:cNvPr>
          <p:cNvSpPr>
            <a:spLocks noGrp="1"/>
          </p:cNvSpPr>
          <p:nvPr>
            <p:ph type="ctrTitle"/>
          </p:nvPr>
        </p:nvSpPr>
        <p:spPr/>
        <p:txBody>
          <a:bodyPr/>
          <a:lstStyle/>
          <a:p>
            <a:r>
              <a:rPr lang="en-US"/>
              <a:t>Know </a:t>
            </a:r>
            <a:r>
              <a:rPr lang="en-US" sz="4400"/>
              <a:t>where</a:t>
            </a:r>
            <a:r>
              <a:rPr lang="en-US"/>
              <a:t> to go for </a:t>
            </a:r>
            <a:r>
              <a:rPr lang="en-US" sz="4400"/>
              <a:t>help</a:t>
            </a:r>
            <a:endParaRPr lang="en-US"/>
          </a:p>
        </p:txBody>
      </p:sp>
    </p:spTree>
    <p:extLst>
      <p:ext uri="{BB962C8B-B14F-4D97-AF65-F5344CB8AC3E}">
        <p14:creationId xmlns:p14="http://schemas.microsoft.com/office/powerpoint/2010/main" val="1289613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0483A-7391-018A-10A7-3AE4AC4B422F}"/>
              </a:ext>
            </a:extLst>
          </p:cNvPr>
          <p:cNvSpPr>
            <a:spLocks noGrp="1"/>
          </p:cNvSpPr>
          <p:nvPr>
            <p:ph type="title"/>
          </p:nvPr>
        </p:nvSpPr>
        <p:spPr>
          <a:xfrm>
            <a:off x="1796962" y="759613"/>
            <a:ext cx="9465779" cy="999746"/>
          </a:xfrm>
        </p:spPr>
        <p:txBody>
          <a:bodyPr anchor="b">
            <a:normAutofit/>
          </a:bodyPr>
          <a:lstStyle/>
          <a:p>
            <a:r>
              <a:rPr lang="en-US"/>
              <a:t>Small Business Administration</a:t>
            </a:r>
          </a:p>
        </p:txBody>
      </p:sp>
      <p:pic>
        <p:nvPicPr>
          <p:cNvPr id="9" name="Picture 8">
            <a:extLst>
              <a:ext uri="{FF2B5EF4-FFF2-40B4-BE49-F238E27FC236}">
                <a16:creationId xmlns:a16="http://schemas.microsoft.com/office/drawing/2014/main" id="{4982FBCC-15ED-03B3-64A5-4F0CCDE47E22}"/>
              </a:ext>
            </a:extLst>
          </p:cNvPr>
          <p:cNvPicPr>
            <a:picLocks noChangeAspect="1"/>
          </p:cNvPicPr>
          <p:nvPr/>
        </p:nvPicPr>
        <p:blipFill>
          <a:blip r:embed="rId3"/>
          <a:srcRect l="2604" t="2593" r="2160" b="2608"/>
          <a:stretch/>
        </p:blipFill>
        <p:spPr>
          <a:xfrm>
            <a:off x="1834243" y="2238520"/>
            <a:ext cx="3810000" cy="3755571"/>
          </a:xfrm>
          <a:prstGeom prst="rect">
            <a:avLst/>
          </a:prstGeom>
          <a:noFill/>
        </p:spPr>
      </p:pic>
      <p:sp>
        <p:nvSpPr>
          <p:cNvPr id="3" name="Content Placeholder 2">
            <a:extLst>
              <a:ext uri="{FF2B5EF4-FFF2-40B4-BE49-F238E27FC236}">
                <a16:creationId xmlns:a16="http://schemas.microsoft.com/office/drawing/2014/main" id="{B138DC80-FC7E-E501-BF03-22EBEB502FC6}"/>
              </a:ext>
            </a:extLst>
          </p:cNvPr>
          <p:cNvSpPr>
            <a:spLocks noGrp="1"/>
          </p:cNvSpPr>
          <p:nvPr>
            <p:ph sz="half" idx="15"/>
          </p:nvPr>
        </p:nvSpPr>
        <p:spPr>
          <a:xfrm>
            <a:off x="6999515" y="2238520"/>
            <a:ext cx="4263226" cy="4162281"/>
          </a:xfrm>
        </p:spPr>
        <p:txBody>
          <a:bodyPr>
            <a:normAutofit lnSpcReduction="10000"/>
          </a:bodyPr>
          <a:lstStyle/>
          <a:p>
            <a:pPr marL="0" indent="0">
              <a:buNone/>
            </a:pPr>
            <a:r>
              <a:rPr lang="en-US" sz="2400"/>
              <a:t>SBA’s disaster assistance helps businesses recover from </a:t>
            </a:r>
            <a:r>
              <a:rPr lang="en-US" sz="2400" b="1"/>
              <a:t>DECLARED DISASTERS</a:t>
            </a:r>
          </a:p>
          <a:p>
            <a:pPr marL="0" indent="0">
              <a:buNone/>
            </a:pPr>
            <a:endParaRPr lang="en-US" sz="2400" b="1"/>
          </a:p>
          <a:p>
            <a:pPr marL="0" indent="0">
              <a:buNone/>
            </a:pPr>
            <a:endParaRPr lang="en-US" sz="2400" b="1"/>
          </a:p>
          <a:p>
            <a:pPr marL="0" indent="0">
              <a:buNone/>
            </a:pPr>
            <a:r>
              <a:rPr lang="en-US" sz="2400"/>
              <a:t>Types of disaster loans:</a:t>
            </a:r>
          </a:p>
          <a:p>
            <a:pPr marL="342900" indent="-342900">
              <a:buFontTx/>
              <a:buChar char="-"/>
            </a:pPr>
            <a:r>
              <a:rPr lang="en-US" sz="2400"/>
              <a:t>Physical disaster loans</a:t>
            </a:r>
          </a:p>
          <a:p>
            <a:pPr marL="342900" indent="-342900">
              <a:buFontTx/>
              <a:buChar char="-"/>
            </a:pPr>
            <a:r>
              <a:rPr lang="en-US" sz="2400"/>
              <a:t>Mitigation assistance</a:t>
            </a:r>
          </a:p>
          <a:p>
            <a:pPr marL="342900" indent="-342900">
              <a:buFontTx/>
              <a:buChar char="-"/>
            </a:pPr>
            <a:r>
              <a:rPr lang="en-US" sz="2400"/>
              <a:t>Economic injury disaster loans</a:t>
            </a:r>
          </a:p>
          <a:p>
            <a:pPr marL="342900" indent="-342900">
              <a:buFontTx/>
              <a:buChar char="-"/>
            </a:pPr>
            <a:endParaRPr lang="en-US"/>
          </a:p>
          <a:p>
            <a:pPr marL="342900" indent="-342900">
              <a:buFontTx/>
              <a:buChar char="-"/>
            </a:pPr>
            <a:endParaRPr lang="en-US"/>
          </a:p>
        </p:txBody>
      </p:sp>
      <p:sp>
        <p:nvSpPr>
          <p:cNvPr id="5" name="Slide Number Placeholder 4">
            <a:extLst>
              <a:ext uri="{FF2B5EF4-FFF2-40B4-BE49-F238E27FC236}">
                <a16:creationId xmlns:a16="http://schemas.microsoft.com/office/drawing/2014/main" id="{5CBE0DFB-38E3-1707-A34B-FA65CFF78AF0}"/>
              </a:ext>
            </a:extLst>
          </p:cNvPr>
          <p:cNvSpPr>
            <a:spLocks noGrp="1"/>
          </p:cNvSpPr>
          <p:nvPr>
            <p:ph type="sldNum" sz="quarter" idx="10"/>
          </p:nvPr>
        </p:nvSpPr>
        <p:spPr>
          <a:xfrm>
            <a:off x="10438475" y="457199"/>
            <a:ext cx="987552" cy="471489"/>
          </a:xfrm>
        </p:spPr>
        <p:txBody>
          <a:bodyPr anchor="ctr">
            <a:normAutofit/>
          </a:bodyPr>
          <a:lstStyle/>
          <a:p>
            <a:pPr>
              <a:spcAft>
                <a:spcPts val="600"/>
              </a:spcAft>
            </a:pPr>
            <a:fld id="{48F63A3B-78C7-47BE-AE5E-E10140E04643}" type="slidenum">
              <a:rPr lang="en-US" smtClean="0"/>
              <a:pPr>
                <a:spcAft>
                  <a:spcPts val="600"/>
                </a:spcAft>
              </a:pPr>
              <a:t>16</a:t>
            </a:fld>
            <a:endParaRPr lang="en-US"/>
          </a:p>
        </p:txBody>
      </p:sp>
      <p:sp>
        <p:nvSpPr>
          <p:cNvPr id="10" name="TextBox 9">
            <a:extLst>
              <a:ext uri="{FF2B5EF4-FFF2-40B4-BE49-F238E27FC236}">
                <a16:creationId xmlns:a16="http://schemas.microsoft.com/office/drawing/2014/main" id="{8A112F4E-7FD3-3DA9-E353-B05BA2A671F5}"/>
              </a:ext>
            </a:extLst>
          </p:cNvPr>
          <p:cNvSpPr txBox="1"/>
          <p:nvPr/>
        </p:nvSpPr>
        <p:spPr>
          <a:xfrm>
            <a:off x="5882641" y="3334775"/>
            <a:ext cx="5932714" cy="984885"/>
          </a:xfrm>
          <a:prstGeom prst="rect">
            <a:avLst/>
          </a:prstGeom>
          <a:noFill/>
        </p:spPr>
        <p:txBody>
          <a:bodyPr wrap="square" rtlCol="0">
            <a:spAutoFit/>
          </a:bodyPr>
          <a:lstStyle/>
          <a:p>
            <a:pPr algn="ctr"/>
            <a:r>
              <a:rPr lang="en-US" sz="1900" b="0" u="none" strike="noStrike">
                <a:solidFill>
                  <a:schemeClr val="accent1"/>
                </a:solidFill>
                <a:effectLst/>
              </a:rPr>
              <a:t>Check </a:t>
            </a:r>
            <a:r>
              <a:rPr lang="en-US" sz="1900" b="0" u="none" strike="noStrike">
                <a:solidFill>
                  <a:schemeClr val="accent1"/>
                </a:solidFill>
                <a:effectLst/>
                <a:hlinkClick r:id="rId4">
                  <a:extLst>
                    <a:ext uri="{A12FA001-AC4F-418D-AE19-62706E023703}">
                      <ahyp:hlinkClr xmlns:ahyp="http://schemas.microsoft.com/office/drawing/2018/hyperlinkcolor" val="tx"/>
                    </a:ext>
                  </a:extLst>
                </a:hlinkClick>
              </a:rPr>
              <a:t>https://lending.sba.gov/search-disaster/</a:t>
            </a:r>
            <a:r>
              <a:rPr lang="en-US" sz="1900" b="0" u="none" strike="noStrike">
                <a:solidFill>
                  <a:schemeClr val="accent1"/>
                </a:solidFill>
                <a:effectLst/>
              </a:rPr>
              <a:t> to confirm if SBA issued a disaster declaration for your area.</a:t>
            </a:r>
            <a:endParaRPr lang="en-US" sz="1900" b="1">
              <a:solidFill>
                <a:schemeClr val="accent1"/>
              </a:solidFill>
            </a:endParaRPr>
          </a:p>
          <a:p>
            <a:endParaRPr lang="en-US"/>
          </a:p>
        </p:txBody>
      </p:sp>
    </p:spTree>
    <p:extLst>
      <p:ext uri="{BB962C8B-B14F-4D97-AF65-F5344CB8AC3E}">
        <p14:creationId xmlns:p14="http://schemas.microsoft.com/office/powerpoint/2010/main" val="655682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6F78F-8F5B-E869-348D-EE3E10281A08}"/>
              </a:ext>
            </a:extLst>
          </p:cNvPr>
          <p:cNvSpPr>
            <a:spLocks noGrp="1"/>
          </p:cNvSpPr>
          <p:nvPr>
            <p:ph type="title"/>
          </p:nvPr>
        </p:nvSpPr>
        <p:spPr>
          <a:xfrm>
            <a:off x="914400" y="317495"/>
            <a:ext cx="7796464" cy="1222385"/>
          </a:xfrm>
        </p:spPr>
        <p:txBody>
          <a:bodyPr/>
          <a:lstStyle/>
          <a:p>
            <a:r>
              <a:rPr lang="en-US"/>
              <a:t>Sba Resource partners</a:t>
            </a:r>
          </a:p>
        </p:txBody>
      </p:sp>
      <p:sp>
        <p:nvSpPr>
          <p:cNvPr id="3" name="Slide Number Placeholder 2">
            <a:extLst>
              <a:ext uri="{FF2B5EF4-FFF2-40B4-BE49-F238E27FC236}">
                <a16:creationId xmlns:a16="http://schemas.microsoft.com/office/drawing/2014/main" id="{14B361A4-5430-1826-F0BA-7BD5EED0A605}"/>
              </a:ext>
            </a:extLst>
          </p:cNvPr>
          <p:cNvSpPr>
            <a:spLocks noGrp="1"/>
          </p:cNvSpPr>
          <p:nvPr>
            <p:ph type="sldNum" sz="quarter" idx="10"/>
          </p:nvPr>
        </p:nvSpPr>
        <p:spPr/>
        <p:txBody>
          <a:bodyPr/>
          <a:lstStyle/>
          <a:p>
            <a:fld id="{48F63A3B-78C7-47BE-AE5E-E10140E04643}" type="slidenum">
              <a:rPr lang="en-US" smtClean="0"/>
              <a:pPr/>
              <a:t>17</a:t>
            </a:fld>
            <a:endParaRPr lang="en-US"/>
          </a:p>
        </p:txBody>
      </p:sp>
      <p:sp>
        <p:nvSpPr>
          <p:cNvPr id="4" name="Content Placeholder 3">
            <a:extLst>
              <a:ext uri="{FF2B5EF4-FFF2-40B4-BE49-F238E27FC236}">
                <a16:creationId xmlns:a16="http://schemas.microsoft.com/office/drawing/2014/main" id="{87336666-3663-5D0B-6308-C8513660FC77}"/>
              </a:ext>
            </a:extLst>
          </p:cNvPr>
          <p:cNvSpPr>
            <a:spLocks noGrp="1"/>
          </p:cNvSpPr>
          <p:nvPr>
            <p:ph sz="half" idx="2"/>
          </p:nvPr>
        </p:nvSpPr>
        <p:spPr/>
        <p:txBody>
          <a:bodyPr>
            <a:normAutofit/>
          </a:bodyPr>
          <a:lstStyle/>
          <a:p>
            <a:pPr algn="ctr"/>
            <a:endParaRPr lang="en-US" sz="2400" b="1"/>
          </a:p>
          <a:p>
            <a:pPr algn="ctr"/>
            <a:r>
              <a:rPr lang="en-US" sz="2400" b="1"/>
              <a:t>SCORE</a:t>
            </a:r>
          </a:p>
        </p:txBody>
      </p:sp>
      <p:sp>
        <p:nvSpPr>
          <p:cNvPr id="5" name="Content Placeholder 4">
            <a:extLst>
              <a:ext uri="{FF2B5EF4-FFF2-40B4-BE49-F238E27FC236}">
                <a16:creationId xmlns:a16="http://schemas.microsoft.com/office/drawing/2014/main" id="{B896F855-11F1-6426-298F-940FAA0E3457}"/>
              </a:ext>
            </a:extLst>
          </p:cNvPr>
          <p:cNvSpPr>
            <a:spLocks noGrp="1"/>
          </p:cNvSpPr>
          <p:nvPr>
            <p:ph sz="quarter" idx="4"/>
          </p:nvPr>
        </p:nvSpPr>
        <p:spPr/>
        <p:txBody>
          <a:bodyPr>
            <a:normAutofit/>
          </a:bodyPr>
          <a:lstStyle/>
          <a:p>
            <a:pPr algn="ctr"/>
            <a:r>
              <a:rPr lang="en-US" sz="2000" b="1"/>
              <a:t>SMALL BUSINESS DEVELOPMENT CENTERS (SBCDs)</a:t>
            </a:r>
          </a:p>
        </p:txBody>
      </p:sp>
      <p:pic>
        <p:nvPicPr>
          <p:cNvPr id="7" name="Picture 6">
            <a:extLst>
              <a:ext uri="{FF2B5EF4-FFF2-40B4-BE49-F238E27FC236}">
                <a16:creationId xmlns:a16="http://schemas.microsoft.com/office/drawing/2014/main" id="{3679C458-9BB9-3A6F-E6E1-0CA0A8E78A53}"/>
              </a:ext>
            </a:extLst>
          </p:cNvPr>
          <p:cNvPicPr>
            <a:picLocks noChangeAspect="1"/>
          </p:cNvPicPr>
          <p:nvPr/>
        </p:nvPicPr>
        <p:blipFill>
          <a:blip r:embed="rId3"/>
          <a:srcRect l="3460" t="4172"/>
          <a:stretch/>
        </p:blipFill>
        <p:spPr>
          <a:xfrm>
            <a:off x="5167334" y="3502358"/>
            <a:ext cx="2514600" cy="2521007"/>
          </a:xfrm>
          <a:prstGeom prst="rect">
            <a:avLst/>
          </a:prstGeom>
        </p:spPr>
      </p:pic>
      <p:pic>
        <p:nvPicPr>
          <p:cNvPr id="9" name="Picture 8">
            <a:extLst>
              <a:ext uri="{FF2B5EF4-FFF2-40B4-BE49-F238E27FC236}">
                <a16:creationId xmlns:a16="http://schemas.microsoft.com/office/drawing/2014/main" id="{89A9A814-16B8-800F-FB68-EDE9A88A7C0B}"/>
              </a:ext>
            </a:extLst>
          </p:cNvPr>
          <p:cNvPicPr>
            <a:picLocks noChangeAspect="1"/>
          </p:cNvPicPr>
          <p:nvPr/>
        </p:nvPicPr>
        <p:blipFill>
          <a:blip r:embed="rId4">
            <a:duotone>
              <a:schemeClr val="accent4">
                <a:shade val="45000"/>
                <a:satMod val="135000"/>
              </a:schemeClr>
              <a:prstClr val="white"/>
            </a:duotone>
          </a:blip>
          <a:stretch>
            <a:fillRect/>
          </a:stretch>
        </p:blipFill>
        <p:spPr>
          <a:xfrm>
            <a:off x="1382245" y="3502358"/>
            <a:ext cx="2448990" cy="2474634"/>
          </a:xfrm>
          <a:prstGeom prst="rect">
            <a:avLst/>
          </a:prstGeom>
        </p:spPr>
      </p:pic>
    </p:spTree>
    <p:extLst>
      <p:ext uri="{BB962C8B-B14F-4D97-AF65-F5344CB8AC3E}">
        <p14:creationId xmlns:p14="http://schemas.microsoft.com/office/powerpoint/2010/main" val="137092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3A1D4-8AC9-858F-C3BA-BECA307BB3A4}"/>
              </a:ext>
            </a:extLst>
          </p:cNvPr>
          <p:cNvSpPr>
            <a:spLocks noGrp="1"/>
          </p:cNvSpPr>
          <p:nvPr>
            <p:ph type="title"/>
          </p:nvPr>
        </p:nvSpPr>
        <p:spPr>
          <a:xfrm>
            <a:off x="914399" y="834635"/>
            <a:ext cx="7796464" cy="1222385"/>
          </a:xfrm>
        </p:spPr>
        <p:txBody>
          <a:bodyPr anchor="b">
            <a:normAutofit/>
          </a:bodyPr>
          <a:lstStyle/>
          <a:p>
            <a:r>
              <a:rPr lang="en-US"/>
              <a:t>Disaster Help Desk For Business</a:t>
            </a:r>
          </a:p>
        </p:txBody>
      </p:sp>
      <p:sp>
        <p:nvSpPr>
          <p:cNvPr id="4" name="Slide Number Placeholder 3">
            <a:extLst>
              <a:ext uri="{FF2B5EF4-FFF2-40B4-BE49-F238E27FC236}">
                <a16:creationId xmlns:a16="http://schemas.microsoft.com/office/drawing/2014/main" id="{460C489D-4FFD-5329-AA8B-69232D120F23}"/>
              </a:ext>
            </a:extLst>
          </p:cNvPr>
          <p:cNvSpPr>
            <a:spLocks noGrp="1"/>
          </p:cNvSpPr>
          <p:nvPr>
            <p:ph type="sldNum" sz="quarter" idx="10"/>
          </p:nvPr>
        </p:nvSpPr>
        <p:spPr>
          <a:xfrm>
            <a:off x="10438475" y="457199"/>
            <a:ext cx="987552" cy="471489"/>
          </a:xfrm>
        </p:spPr>
        <p:txBody>
          <a:bodyPr anchor="ctr">
            <a:normAutofit/>
          </a:bodyPr>
          <a:lstStyle/>
          <a:p>
            <a:pPr>
              <a:spcAft>
                <a:spcPts val="600"/>
              </a:spcAft>
            </a:pPr>
            <a:fld id="{48F63A3B-78C7-47BE-AE5E-E10140E04643}" type="slidenum">
              <a:rPr lang="en-US" smtClean="0"/>
              <a:pPr>
                <a:spcAft>
                  <a:spcPts val="600"/>
                </a:spcAft>
              </a:pPr>
              <a:t>18</a:t>
            </a:fld>
            <a:endParaRPr lang="en-US"/>
          </a:p>
        </p:txBody>
      </p:sp>
      <p:sp>
        <p:nvSpPr>
          <p:cNvPr id="3" name="Content Placeholder 2">
            <a:extLst>
              <a:ext uri="{FF2B5EF4-FFF2-40B4-BE49-F238E27FC236}">
                <a16:creationId xmlns:a16="http://schemas.microsoft.com/office/drawing/2014/main" id="{9BF3B61E-E4E2-AECB-8605-B6AE90BE4C46}"/>
              </a:ext>
            </a:extLst>
          </p:cNvPr>
          <p:cNvSpPr>
            <a:spLocks noGrp="1"/>
          </p:cNvSpPr>
          <p:nvPr>
            <p:ph sz="half" idx="2"/>
          </p:nvPr>
        </p:nvSpPr>
        <p:spPr>
          <a:xfrm>
            <a:off x="646176" y="2400564"/>
            <a:ext cx="3843951" cy="3720337"/>
          </a:xfrm>
        </p:spPr>
        <p:txBody>
          <a:bodyPr>
            <a:normAutofit/>
          </a:bodyPr>
          <a:lstStyle/>
          <a:p>
            <a:r>
              <a:rPr lang="en-US" sz="2400"/>
              <a:t>The Disaster Help Desk provides one-on-one expert assistance to small business owners before, during, and after a disaster strikes</a:t>
            </a:r>
          </a:p>
          <a:p>
            <a:pPr marL="0" indent="0">
              <a:buNone/>
            </a:pPr>
            <a:r>
              <a:rPr lang="en-US" sz="2400"/>
              <a:t>Contact them today by dialing 1-888-MY-BIZ-HELP (1-888-692-4943)</a:t>
            </a:r>
          </a:p>
        </p:txBody>
      </p:sp>
      <p:pic>
        <p:nvPicPr>
          <p:cNvPr id="6" name="Picture 5">
            <a:extLst>
              <a:ext uri="{FF2B5EF4-FFF2-40B4-BE49-F238E27FC236}">
                <a16:creationId xmlns:a16="http://schemas.microsoft.com/office/drawing/2014/main" id="{04CBA4D6-E1E4-616C-149E-99371D117E0D}"/>
              </a:ext>
            </a:extLst>
          </p:cNvPr>
          <p:cNvPicPr>
            <a:picLocks noChangeAspect="1"/>
          </p:cNvPicPr>
          <p:nvPr/>
        </p:nvPicPr>
        <p:blipFill>
          <a:blip r:embed="rId3">
            <a:duotone>
              <a:schemeClr val="accent2">
                <a:shade val="45000"/>
                <a:satMod val="135000"/>
              </a:schemeClr>
              <a:prstClr val="white"/>
            </a:duotone>
          </a:blip>
          <a:stretch>
            <a:fillRect/>
          </a:stretch>
        </p:blipFill>
        <p:spPr>
          <a:xfrm>
            <a:off x="4812631" y="2057020"/>
            <a:ext cx="3727857" cy="3747374"/>
          </a:xfrm>
          <a:prstGeom prst="rect">
            <a:avLst/>
          </a:prstGeom>
          <a:noFill/>
        </p:spPr>
      </p:pic>
    </p:spTree>
    <p:extLst>
      <p:ext uri="{BB962C8B-B14F-4D97-AF65-F5344CB8AC3E}">
        <p14:creationId xmlns:p14="http://schemas.microsoft.com/office/powerpoint/2010/main" val="2648009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4DF25-F441-D54C-99D7-5798ADD9276A}"/>
              </a:ext>
            </a:extLst>
          </p:cNvPr>
          <p:cNvSpPr>
            <a:spLocks noGrp="1"/>
          </p:cNvSpPr>
          <p:nvPr>
            <p:ph type="ctrTitle"/>
          </p:nvPr>
        </p:nvSpPr>
        <p:spPr/>
        <p:txBody>
          <a:bodyPr/>
          <a:lstStyle/>
          <a:p>
            <a:r>
              <a:rPr lang="en-US"/>
              <a:t>Know What you </a:t>
            </a:r>
            <a:r>
              <a:rPr lang="en-US" sz="4400"/>
              <a:t>can do now</a:t>
            </a:r>
            <a:endParaRPr lang="en-US"/>
          </a:p>
        </p:txBody>
      </p:sp>
    </p:spTree>
    <p:extLst>
      <p:ext uri="{BB962C8B-B14F-4D97-AF65-F5344CB8AC3E}">
        <p14:creationId xmlns:p14="http://schemas.microsoft.com/office/powerpoint/2010/main" val="2589710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B7299-F782-639E-0D6D-E9B48C81350E}"/>
              </a:ext>
            </a:extLst>
          </p:cNvPr>
          <p:cNvSpPr>
            <a:spLocks noGrp="1"/>
          </p:cNvSpPr>
          <p:nvPr>
            <p:ph type="title"/>
          </p:nvPr>
        </p:nvSpPr>
        <p:spPr/>
        <p:txBody>
          <a:bodyPr/>
          <a:lstStyle/>
          <a:p>
            <a:r>
              <a:rPr lang="en-US"/>
              <a:t>Preparing your business and employees</a:t>
            </a:r>
          </a:p>
        </p:txBody>
      </p:sp>
      <p:sp>
        <p:nvSpPr>
          <p:cNvPr id="3" name="Content Placeholder 2">
            <a:extLst>
              <a:ext uri="{FF2B5EF4-FFF2-40B4-BE49-F238E27FC236}">
                <a16:creationId xmlns:a16="http://schemas.microsoft.com/office/drawing/2014/main" id="{92CA011E-4971-2949-CE23-A288F9C855B7}"/>
              </a:ext>
            </a:extLst>
          </p:cNvPr>
          <p:cNvSpPr>
            <a:spLocks noGrp="1"/>
          </p:cNvSpPr>
          <p:nvPr>
            <p:ph sz="half" idx="2"/>
          </p:nvPr>
        </p:nvSpPr>
        <p:spPr>
          <a:xfrm>
            <a:off x="1550565" y="2303028"/>
            <a:ext cx="4712583" cy="3961593"/>
          </a:xfrm>
        </p:spPr>
        <p:txBody>
          <a:bodyPr>
            <a:normAutofit/>
          </a:bodyPr>
          <a:lstStyle/>
          <a:p>
            <a:pPr marL="0" indent="0">
              <a:buNone/>
            </a:pPr>
            <a:r>
              <a:rPr lang="en-US" sz="2400" b="1" dirty="0"/>
              <a:t>For your employees</a:t>
            </a:r>
          </a:p>
          <a:p>
            <a:pPr>
              <a:buFont typeface="Wingdings" panose="05000000000000000000" pitchFamily="2" charset="2"/>
              <a:buChar char="§"/>
            </a:pPr>
            <a:r>
              <a:rPr lang="en-US" sz="2400" dirty="0"/>
              <a:t>Incorporate emergency planning or procedures into staff employees and new employee onboarding</a:t>
            </a:r>
          </a:p>
          <a:p>
            <a:pPr>
              <a:buFont typeface="Wingdings" panose="05000000000000000000" pitchFamily="2" charset="2"/>
              <a:buChar char="§"/>
            </a:pPr>
            <a:r>
              <a:rPr lang="en-US" sz="2400" dirty="0"/>
              <a:t>Advise employees to keep copies of important document at work in case they need to evacuate without being able to go home</a:t>
            </a:r>
          </a:p>
        </p:txBody>
      </p:sp>
      <p:sp>
        <p:nvSpPr>
          <p:cNvPr id="4" name="Content Placeholder 3">
            <a:extLst>
              <a:ext uri="{FF2B5EF4-FFF2-40B4-BE49-F238E27FC236}">
                <a16:creationId xmlns:a16="http://schemas.microsoft.com/office/drawing/2014/main" id="{1A112331-9ABC-776D-CA36-E734604099DA}"/>
              </a:ext>
            </a:extLst>
          </p:cNvPr>
          <p:cNvSpPr>
            <a:spLocks noGrp="1"/>
          </p:cNvSpPr>
          <p:nvPr>
            <p:ph sz="half" idx="15"/>
          </p:nvPr>
        </p:nvSpPr>
        <p:spPr>
          <a:xfrm>
            <a:off x="7557383" y="2303027"/>
            <a:ext cx="3485184" cy="3961593"/>
          </a:xfrm>
        </p:spPr>
        <p:txBody>
          <a:bodyPr>
            <a:normAutofit/>
          </a:bodyPr>
          <a:lstStyle/>
          <a:p>
            <a:pPr marL="0" indent="0">
              <a:buNone/>
            </a:pPr>
            <a:r>
              <a:rPr lang="en-US" sz="2400" b="1"/>
              <a:t>For your business</a:t>
            </a:r>
          </a:p>
          <a:p>
            <a:pPr>
              <a:buFont typeface="Wingdings" panose="05000000000000000000" pitchFamily="2" charset="2"/>
              <a:buChar char="§"/>
            </a:pPr>
            <a:r>
              <a:rPr lang="en-US" sz="2400"/>
              <a:t>Consider landscaping and retrofitting options that make your property more fire-resistant</a:t>
            </a:r>
          </a:p>
        </p:txBody>
      </p:sp>
      <p:sp>
        <p:nvSpPr>
          <p:cNvPr id="5" name="Slide Number Placeholder 4">
            <a:extLst>
              <a:ext uri="{FF2B5EF4-FFF2-40B4-BE49-F238E27FC236}">
                <a16:creationId xmlns:a16="http://schemas.microsoft.com/office/drawing/2014/main" id="{F092D2C5-0E36-49C0-3B19-72DDA5BB9C93}"/>
              </a:ext>
            </a:extLst>
          </p:cNvPr>
          <p:cNvSpPr>
            <a:spLocks noGrp="1"/>
          </p:cNvSpPr>
          <p:nvPr>
            <p:ph type="sldNum" sz="quarter" idx="10"/>
          </p:nvPr>
        </p:nvSpPr>
        <p:spPr/>
        <p:txBody>
          <a:bodyPr/>
          <a:lstStyle/>
          <a:p>
            <a:fld id="{48F63A3B-78C7-47BE-AE5E-E10140E04643}" type="slidenum">
              <a:rPr lang="en-US" smtClean="0"/>
              <a:pPr/>
              <a:t>20</a:t>
            </a:fld>
            <a:endParaRPr lang="en-US"/>
          </a:p>
        </p:txBody>
      </p:sp>
    </p:spTree>
    <p:extLst>
      <p:ext uri="{BB962C8B-B14F-4D97-AF65-F5344CB8AC3E}">
        <p14:creationId xmlns:p14="http://schemas.microsoft.com/office/powerpoint/2010/main" val="3548352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11673AE-7DDC-483A-C854-DD9749A01E25}"/>
              </a:ext>
            </a:extLst>
          </p:cNvPr>
          <p:cNvSpPr>
            <a:spLocks noGrp="1"/>
          </p:cNvSpPr>
          <p:nvPr>
            <p:ph type="sldNum" sz="quarter" idx="12"/>
          </p:nvPr>
        </p:nvSpPr>
        <p:spPr/>
        <p:txBody>
          <a:bodyPr/>
          <a:lstStyle/>
          <a:p>
            <a:fld id="{48F63A3B-78C7-47BE-AE5E-E10140E04643}" type="slidenum">
              <a:rPr lang="en-US" smtClean="0"/>
              <a:pPr/>
              <a:t>21</a:t>
            </a:fld>
            <a:endParaRPr lang="en-US"/>
          </a:p>
        </p:txBody>
      </p:sp>
      <p:pic>
        <p:nvPicPr>
          <p:cNvPr id="7" name="Picture 6">
            <a:extLst>
              <a:ext uri="{FF2B5EF4-FFF2-40B4-BE49-F238E27FC236}">
                <a16:creationId xmlns:a16="http://schemas.microsoft.com/office/drawing/2014/main" id="{62780A96-69CC-ED71-8B0C-1A36144B0AB3}"/>
              </a:ext>
            </a:extLst>
          </p:cNvPr>
          <p:cNvPicPr>
            <a:picLocks noChangeAspect="1"/>
          </p:cNvPicPr>
          <p:nvPr/>
        </p:nvPicPr>
        <p:blipFill>
          <a:blip r:embed="rId3"/>
          <a:stretch>
            <a:fillRect/>
          </a:stretch>
        </p:blipFill>
        <p:spPr>
          <a:xfrm>
            <a:off x="273124" y="187960"/>
            <a:ext cx="4880625" cy="6482080"/>
          </a:xfrm>
          <a:prstGeom prst="rect">
            <a:avLst/>
          </a:prstGeom>
        </p:spPr>
      </p:pic>
      <p:sp>
        <p:nvSpPr>
          <p:cNvPr id="2" name="Subtitle 2">
            <a:extLst>
              <a:ext uri="{FF2B5EF4-FFF2-40B4-BE49-F238E27FC236}">
                <a16:creationId xmlns:a16="http://schemas.microsoft.com/office/drawing/2014/main" id="{F24C4C8B-D866-6130-964E-7F5976CB4DCB}"/>
              </a:ext>
            </a:extLst>
          </p:cNvPr>
          <p:cNvSpPr txBox="1">
            <a:spLocks/>
          </p:cNvSpPr>
          <p:nvPr/>
        </p:nvSpPr>
        <p:spPr>
          <a:xfrm>
            <a:off x="5527040" y="1280160"/>
            <a:ext cx="6116320" cy="4836159"/>
          </a:xfrm>
          <a:prstGeom prst="rect">
            <a:avLst/>
          </a:prstGeom>
        </p:spPr>
        <p:txBody>
          <a:bodyPr>
            <a:normAutofit/>
          </a:bodyPr>
          <a:lst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a:latin typeface="+mj-lt"/>
              </a:rPr>
              <a:t>Mitigating Wildfire Risk</a:t>
            </a:r>
          </a:p>
          <a:p>
            <a:pPr marL="0" indent="0">
              <a:buFont typeface="Arial" panose="020B0604020202020204" pitchFamily="34" charset="0"/>
              <a:buNone/>
            </a:pPr>
            <a:endParaRPr lang="en-US" sz="2400"/>
          </a:p>
          <a:p>
            <a:pPr marL="0" indent="0">
              <a:buFont typeface="Arial" panose="020B0604020202020204" pitchFamily="34" charset="0"/>
              <a:buNone/>
            </a:pPr>
            <a:r>
              <a:rPr lang="en-US" sz="2400"/>
              <a:t>The Insurance Institute for Business and Home Safety (IBHS) and the National Association of Commissioners note that </a:t>
            </a:r>
            <a:r>
              <a:rPr lang="en-US" sz="2400" b="1"/>
              <a:t>structural modifications can reduce wildfire risk up to 40%, and structural and vegetation modifications combined can reduce wildfire risk up to 75%.</a:t>
            </a:r>
          </a:p>
        </p:txBody>
      </p:sp>
    </p:spTree>
    <p:extLst>
      <p:ext uri="{BB962C8B-B14F-4D97-AF65-F5344CB8AC3E}">
        <p14:creationId xmlns:p14="http://schemas.microsoft.com/office/powerpoint/2010/main" val="3950063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A5553-8B07-C4D0-B1BC-B7FDEBEB5B75}"/>
              </a:ext>
            </a:extLst>
          </p:cNvPr>
          <p:cNvSpPr>
            <a:spLocks noGrp="1"/>
          </p:cNvSpPr>
          <p:nvPr>
            <p:ph type="title"/>
          </p:nvPr>
        </p:nvSpPr>
        <p:spPr>
          <a:xfrm>
            <a:off x="1127051" y="2386876"/>
            <a:ext cx="5259554" cy="2495028"/>
          </a:xfrm>
        </p:spPr>
        <p:txBody>
          <a:bodyPr/>
          <a:lstStyle/>
          <a:p>
            <a:r>
              <a:rPr lang="en-US"/>
              <a:t>Communities Recover faster when businesses get back to business</a:t>
            </a:r>
          </a:p>
        </p:txBody>
      </p:sp>
      <p:pic>
        <p:nvPicPr>
          <p:cNvPr id="5" name="Picture Placeholder 4">
            <a:extLst>
              <a:ext uri="{FF2B5EF4-FFF2-40B4-BE49-F238E27FC236}">
                <a16:creationId xmlns:a16="http://schemas.microsoft.com/office/drawing/2014/main" id="{197DDB02-C3B1-DC3A-FF37-A1DE80242CA9}"/>
              </a:ext>
            </a:extLst>
          </p:cNvPr>
          <p:cNvPicPr>
            <a:picLocks noGrp="1" noChangeAspect="1"/>
          </p:cNvPicPr>
          <p:nvPr>
            <p:ph type="pic" sz="quarter" idx="11"/>
          </p:nvPr>
        </p:nvPicPr>
        <p:blipFill>
          <a:blip r:embed="rId3"/>
          <a:srcRect l="34849" r="27241"/>
          <a:stretch/>
        </p:blipFill>
        <p:spPr>
          <a:xfrm>
            <a:off x="7414194" y="410780"/>
            <a:ext cx="4344695" cy="6447220"/>
          </a:xfrm>
          <a:prstGeom prst="rect">
            <a:avLst/>
          </a:prstGeom>
        </p:spPr>
      </p:pic>
    </p:spTree>
    <p:extLst>
      <p:ext uri="{BB962C8B-B14F-4D97-AF65-F5344CB8AC3E}">
        <p14:creationId xmlns:p14="http://schemas.microsoft.com/office/powerpoint/2010/main" val="2543628997"/>
      </p:ext>
    </p:extLst>
  </p:cSld>
  <p:clrMapOvr>
    <a:masterClrMapping/>
  </p:clrMapOvr>
</p:sld>
</file>

<file path=ppt/theme/theme1.xml><?xml version="1.0" encoding="utf-8"?>
<a:theme xmlns:a="http://schemas.openxmlformats.org/drawingml/2006/main" name="Custom">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 color block_Win32_SL_v14" id="{59749740-91A0-46B8-82A8-B436C7A8A142}" vid="{B3F8D047-377B-4FC8-B21C-47530C6DE3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04948363-B267-4BAC-8655-100FBEC280C1}">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6DBB56F-4362-4386-A1A1-3DF898896616}">
  <ds:schemaRefs>
    <ds:schemaRef ds:uri="http://schemas.microsoft.com/sharepoint/v3/contenttype/forms"/>
  </ds:schemaRefs>
</ds:datastoreItem>
</file>

<file path=customXml/itemProps3.xml><?xml version="1.0" encoding="utf-8"?>
<ds:datastoreItem xmlns:ds="http://schemas.openxmlformats.org/officeDocument/2006/customXml" ds:itemID="{BA719FA4-954C-4FA8-82CB-206659C3B826}">
  <ds:schemaRefs>
    <ds:schemaRef ds:uri="16c05727-aa75-4e4a-9b5f-8a80a1165891"/>
    <ds:schemaRef ds:uri="230e9df3-be65-4c73-a93b-d1236ebd677e"/>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27d49e9f-89e1-4aa0-99a3-d35b57b2ba03}" enabled="0" method="" siteId="{27d49e9f-89e1-4aa0-99a3-d35b57b2ba03}" removed="1"/>
</clbl:labelList>
</file>

<file path=docProps/app.xml><?xml version="1.0" encoding="utf-8"?>
<Properties xmlns="http://schemas.openxmlformats.org/officeDocument/2006/extended-properties" xmlns:vt="http://schemas.openxmlformats.org/officeDocument/2006/docPropsVTypes">
  <Template>{906633B0-0701-4F60-A35A-39CB9B3319C3}tf78438558_win32</Template>
  <TotalTime>917</TotalTime>
  <Words>2824</Words>
  <Application>Microsoft Office PowerPoint</Application>
  <PresentationFormat>Widescreen</PresentationFormat>
  <Paragraphs>196</Paragraphs>
  <Slides>22</Slides>
  <Notes>19</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5" baseType="lpstr">
      <vt:lpstr>Arial</vt:lpstr>
      <vt:lpstr>Arial Black</vt:lpstr>
      <vt:lpstr>Calibri</vt:lpstr>
      <vt:lpstr>GT America</vt:lpstr>
      <vt:lpstr>Sabon Next LT</vt:lpstr>
      <vt:lpstr>Segoe UI</vt:lpstr>
      <vt:lpstr>Source Sans Pro</vt:lpstr>
      <vt:lpstr>Source Sans Pro Web</vt:lpstr>
      <vt:lpstr>ui-sans-serif</vt:lpstr>
      <vt:lpstr>var(--sans)</vt:lpstr>
      <vt:lpstr>Wingdings</vt:lpstr>
      <vt:lpstr>Custom</vt:lpstr>
      <vt:lpstr>Acrobat Document</vt:lpstr>
      <vt:lpstr>Business continuity workshop  Wildfire Preparedness</vt:lpstr>
      <vt:lpstr>Introduction</vt:lpstr>
      <vt:lpstr>What is a business continuity Plan?</vt:lpstr>
      <vt:lpstr>Know Your operations</vt:lpstr>
      <vt:lpstr>Identify Critical business functions and processes</vt:lpstr>
      <vt:lpstr>Identify equipment or machinery necessary to perform critical business functions</vt:lpstr>
      <vt:lpstr>Identify available replacements or alternate options in case equipment becomes damaged or there is an event without advanced warning. </vt:lpstr>
      <vt:lpstr>Know Your Employees</vt:lpstr>
      <vt:lpstr>Know your employees form</vt:lpstr>
      <vt:lpstr>Other communication considerations</vt:lpstr>
      <vt:lpstr>Know Your finances</vt:lpstr>
      <vt:lpstr>Emergency Financial Planning</vt:lpstr>
      <vt:lpstr>Evaluate your insurance</vt:lpstr>
      <vt:lpstr>If you lease your workspace…</vt:lpstr>
      <vt:lpstr>Know where to go for help</vt:lpstr>
      <vt:lpstr>Small Business Administration</vt:lpstr>
      <vt:lpstr>Sba Resource partners</vt:lpstr>
      <vt:lpstr>Disaster Help Desk For Business</vt:lpstr>
      <vt:lpstr>Know What you can do now</vt:lpstr>
      <vt:lpstr>Preparing your business and employees</vt:lpstr>
      <vt:lpstr>PowerPoint Presentation</vt:lpstr>
      <vt:lpstr>Communities Recover faster when businesses get back to business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Megan RangelLynch</dc:creator>
  <cp:lastModifiedBy>Megan RangelLynch</cp:lastModifiedBy>
  <cp:revision>2</cp:revision>
  <cp:lastPrinted>2024-10-23T21:08:33Z</cp:lastPrinted>
  <dcterms:created xsi:type="dcterms:W3CDTF">2024-10-14T20:33:31Z</dcterms:created>
  <dcterms:modified xsi:type="dcterms:W3CDTF">2025-01-09T18:58:33Z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